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67" r:id="rId3"/>
    <p:sldId id="258" r:id="rId4"/>
    <p:sldId id="305" r:id="rId5"/>
    <p:sldId id="312" r:id="rId6"/>
    <p:sldId id="313" r:id="rId7"/>
    <p:sldId id="315" r:id="rId8"/>
    <p:sldId id="317" r:id="rId9"/>
    <p:sldId id="318" r:id="rId10"/>
    <p:sldId id="316" r:id="rId11"/>
    <p:sldId id="319" r:id="rId12"/>
    <p:sldId id="306" r:id="rId13"/>
    <p:sldId id="320" r:id="rId14"/>
    <p:sldId id="321" r:id="rId15"/>
    <p:sldId id="322" r:id="rId16"/>
    <p:sldId id="307" r:id="rId17"/>
    <p:sldId id="323" r:id="rId18"/>
    <p:sldId id="324" r:id="rId19"/>
    <p:sldId id="308" r:id="rId20"/>
    <p:sldId id="325" r:id="rId21"/>
    <p:sldId id="328" r:id="rId22"/>
    <p:sldId id="326" r:id="rId23"/>
    <p:sldId id="309" r:id="rId24"/>
    <p:sldId id="329" r:id="rId25"/>
    <p:sldId id="330" r:id="rId26"/>
    <p:sldId id="331" r:id="rId27"/>
    <p:sldId id="310" r:id="rId28"/>
    <p:sldId id="332" r:id="rId29"/>
    <p:sldId id="333" r:id="rId30"/>
    <p:sldId id="335" r:id="rId31"/>
    <p:sldId id="311" r:id="rId32"/>
    <p:sldId id="336" r:id="rId33"/>
    <p:sldId id="337" r:id="rId34"/>
    <p:sldId id="338" r:id="rId35"/>
    <p:sldId id="339" r:id="rId36"/>
    <p:sldId id="304" r:id="rId37"/>
    <p:sldId id="340" r:id="rId38"/>
    <p:sldId id="342" r:id="rId39"/>
    <p:sldId id="343" r:id="rId40"/>
    <p:sldId id="271" r:id="rId41"/>
    <p:sldId id="272" r:id="rId42"/>
    <p:sldId id="263" r:id="rId43"/>
  </p:sldIdLst>
  <p:sldSz cx="12192000" cy="6858000"/>
  <p:notesSz cx="6858000" cy="9144000"/>
  <p:embeddedFontLst>
    <p:embeddedFont>
      <p:font typeface="Lato" panose="020B0604020202020204" charset="0"/>
      <p:regular r:id="rId45"/>
      <p:bold r:id="rId46"/>
      <p:italic r:id="rId47"/>
      <p:boldItalic r:id="rId48"/>
    </p:embeddedFont>
    <p:embeddedFont>
      <p:font typeface="Lato Black" panose="020B0604020202020204" charset="0"/>
      <p:bold r:id="rId49"/>
      <p:boldItalic r:id="rId50"/>
    </p:embeddedFont>
    <p:embeddedFont>
      <p:font typeface="Merriweather" panose="00000500000000000000" pitchFamily="2" charset="0"/>
      <p:regular r:id="rId51"/>
      <p:bold r:id="rId52"/>
      <p:italic r:id="rId53"/>
      <p:boldItalic r:id="rId54"/>
    </p:embeddedFont>
    <p:embeddedFont>
      <p:font typeface="Cambria" panose="02040503050406030204" pitchFamily="18" charset="0"/>
      <p:regular r:id="rId55"/>
      <p:bold r:id="rId56"/>
      <p:italic r:id="rId57"/>
      <p:boldItalic r:id="rId58"/>
    </p:embeddedFont>
    <p:embeddedFont>
      <p:font typeface="Calibri" panose="020F0502020204030204" pitchFamily="3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90" autoAdjust="0"/>
    <p:restoredTop sz="84278" autoAdjust="0"/>
  </p:normalViewPr>
  <p:slideViewPr>
    <p:cSldViewPr snapToGrid="0">
      <p:cViewPr>
        <p:scale>
          <a:sx n="100" d="100"/>
          <a:sy n="100" d="100"/>
        </p:scale>
        <p:origin x="1075"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84"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477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462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17909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8096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9726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55294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965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528043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188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576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70601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60359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2571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23108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9842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7361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0829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90110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11414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214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84268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96303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87297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30989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0295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24725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8096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98240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034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58497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4918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496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9748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97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9885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tranduythanh.com/2023/11/07/bai-11-qlabel-basic-widgets-pyqt6/"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tranduythanh.com/2023/11/09/bai-12-qlineedit-basic-widgets-pyqt6/"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tranduythanh.com/2023/11/19/bai-13-qpushbutton-basic-widgets-pyqt6/"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tranduythanh.com/2023/11/23/bai-14-qcheckbox-basic-widgets-pyqt6/"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tranduythanh.com/2023/11/25/bai-15-qradiobutton-basic-widgets-pyqt6/"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tranduythanh.com/2023/11/27/bai-16-qcombobox-basic-widgets-pyqt6/"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tranduythanh.com/2023/11/27/bai-16-qcombobox-basic-widgets-pyqt6/"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tranduythanh.com/2023/12/01/bai-17-qlistwidget-part-1-basic-widgets-pyqt6/"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tranduythanh.com/2023/12/02/bai-18-qlistwidget-part-2-basic-widgets-pyqt6/"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vi-VN" sz="3200" b="0">
                <a:solidFill>
                  <a:srgbClr val="002060"/>
                </a:solidFill>
                <a:cs typeface="Times New Roman" panose="02020603050405020304" pitchFamily="18" charset="0"/>
              </a:rPr>
              <a:t>Widgets cơ bản</a:t>
            </a:r>
            <a:endParaRPr lang="en-US" sz="3200" kern="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 QLabel</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
            <a:extLst>
              <a:ext uri="{FF2B5EF4-FFF2-40B4-BE49-F238E27FC236}">
                <a16:creationId xmlns:a16="http://schemas.microsoft.com/office/drawing/2014/main" id="{32072EB5-83AA-C3D8-18CB-691FBD9838AC}"/>
              </a:ext>
            </a:extLst>
          </p:cNvPr>
          <p:cNvSpPr>
            <a:spLocks noChangeArrowheads="1"/>
          </p:cNvSpPr>
          <p:nvPr/>
        </p:nvSpPr>
        <p:spPr bwMode="auto">
          <a:xfrm>
            <a:off x="394100" y="803735"/>
            <a:ext cx="11711090"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indent="-342900">
              <a:buClrTx/>
              <a:buFont typeface="Wingdings" panose="05000000000000000000" pitchFamily="2" charset="2"/>
              <a:buChar char="q"/>
            </a:pPr>
            <a:r>
              <a:rPr lang="en-US" sz="2400" b="0" i="0">
                <a:solidFill>
                  <a:srgbClr val="1A1A1A"/>
                </a:solidFill>
                <a:effectLst/>
                <a:latin typeface="Times New Roman" panose="02020603050405020304" pitchFamily="18" charset="0"/>
                <a:cs typeface="Times New Roman" panose="02020603050405020304" pitchFamily="18" charset="0"/>
              </a:rPr>
              <a:t>Chúng ta có thể dùng ký tự | để kết hợp nhiều loại căn lề, ví dụ căn lề phía bên trên góc trái:</a:t>
            </a:r>
            <a:endParaRPr lang="en-US" sz="240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align_top_left </a:t>
            </a:r>
            <a:r>
              <a:rPr kumimoji="0" lang="en-US" altLang="en-US" sz="2400" b="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Qt</a:t>
            </a:r>
            <a:r>
              <a:rPr kumimoji="0" lang="en-US" altLang="en-US" sz="2400" b="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AlignmentFlag</a:t>
            </a:r>
            <a:r>
              <a:rPr kumimoji="0" lang="en-US" altLang="en-US" sz="2400" b="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AlignLeft </a:t>
            </a:r>
            <a:r>
              <a:rPr kumimoji="0" lang="en-US" altLang="en-US" sz="2400" b="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Qt</a:t>
            </a:r>
            <a:r>
              <a:rPr kumimoji="0" lang="en-US" altLang="en-US" sz="2400" b="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AlignmentFlag</a:t>
            </a:r>
            <a:r>
              <a:rPr kumimoji="0" lang="en-US" altLang="en-US" sz="2400" b="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AlignTop label</a:t>
            </a:r>
            <a:r>
              <a:rPr kumimoji="0" lang="en-US" altLang="en-US" sz="2400" b="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setAlignment</a:t>
            </a:r>
            <a:r>
              <a:rPr kumimoji="0" lang="en-US" altLang="en-US" sz="2400" b="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align_top_left</a:t>
            </a:r>
            <a:r>
              <a:rPr kumimoji="0" lang="en-US" altLang="en-US" sz="2400" b="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Để hiển thị chuỗi có định dạng HTML cho QLabel ta viết như sau:</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setText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"&lt;html&gt;&lt;head/&gt;&lt;body&gt;&lt;p&gt;&lt;span style=\" font-weight:600; color:#ff0000;\"&gt;Hello, I am QLable Widget&lt;/span&gt;&lt;/p&gt;&lt;/body&gt;&lt;/html&gt;"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342900" marR="0" lvl="0" indent="-34290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Để hiển thị dữ liệu hình ảnh định dạng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.bmp</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.jpg</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.jpeg</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.png</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.svg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cho QLabel ta dùng đối tượng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QPixmap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như dưới đây:</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pixmap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QPixmap</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'myavatar.png’</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setPixmap</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pixmap</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78255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 QLabel</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
            <a:extLst>
              <a:ext uri="{FF2B5EF4-FFF2-40B4-BE49-F238E27FC236}">
                <a16:creationId xmlns:a16="http://schemas.microsoft.com/office/drawing/2014/main" id="{32072EB5-83AA-C3D8-18CB-691FBD9838AC}"/>
              </a:ext>
            </a:extLst>
          </p:cNvPr>
          <p:cNvSpPr>
            <a:spLocks noChangeArrowheads="1"/>
          </p:cNvSpPr>
          <p:nvPr/>
        </p:nvSpPr>
        <p:spPr bwMode="auto">
          <a:xfrm>
            <a:off x="665544" y="948555"/>
            <a:ext cx="11181145" cy="33239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just"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Để hiển thị dữ liệu hình ảnh định dạng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.gif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cho QLabel ta dùng đối tượng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QMovie</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như dưới đây:</a:t>
            </a:r>
          </a:p>
          <a:p>
            <a:pPr marR="0" lvl="0" algn="just"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from</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PyQt6</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QtGui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import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QMovie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movie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QMovie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'mygif.gif’</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setMovie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movie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movie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start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C75C3369-B45A-4608-FC93-6748E0E7EAA0}"/>
              </a:ext>
            </a:extLst>
          </p:cNvPr>
          <p:cNvSpPr txBox="1"/>
          <p:nvPr/>
        </p:nvSpPr>
        <p:spPr>
          <a:xfrm>
            <a:off x="728132" y="4494026"/>
            <a:ext cx="11237570" cy="830997"/>
          </a:xfrm>
          <a:prstGeom prst="rect">
            <a:avLst/>
          </a:prstGeom>
          <a:noFill/>
        </p:spPr>
        <p:txBody>
          <a:bodyPr wrap="square">
            <a:spAutoFit/>
          </a:bodyPr>
          <a:lstStyle/>
          <a:p>
            <a:r>
              <a:rPr lang="en-US" sz="2400" b="1" u="sng">
                <a:latin typeface="Times New Roman" panose="02020603050405020304" pitchFamily="18" charset="0"/>
                <a:cs typeface="Times New Roman" panose="02020603050405020304" pitchFamily="18" charset="0"/>
              </a:rPr>
              <a:t>Hướng dẫn chi tiết QLabel:</a:t>
            </a:r>
          </a:p>
          <a:p>
            <a:r>
              <a:rPr lang="en-US" sz="2400">
                <a:latin typeface="Times New Roman" panose="02020603050405020304" pitchFamily="18" charset="0"/>
                <a:cs typeface="Times New Roman" panose="02020603050405020304" pitchFamily="18" charset="0"/>
                <a:hlinkClick r:id="rId3"/>
              </a:rPr>
              <a:t>https://tranduythanh.com/2023/11/07/bai-11-qlabel-basic-widgets-pyqt6/</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8787916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5.4.2. QLineEdit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448732" y="951459"/>
            <a:ext cx="6556868" cy="4154984"/>
          </a:xfrm>
          <a:prstGeom prst="rect">
            <a:avLst/>
          </a:prstGeom>
        </p:spPr>
        <p:txBody>
          <a:bodyPr wrap="square">
            <a:spAutoFit/>
          </a:bodyPr>
          <a:lstStyle/>
          <a:p>
            <a:pPr algn="just"/>
            <a:r>
              <a:rPr lang="en-US" sz="2400" b="1" smtClean="0">
                <a:latin typeface="Times New Roman" panose="02020603050405020304" pitchFamily="18" charset="0"/>
                <a:cs typeface="Times New Roman" panose="02020603050405020304" pitchFamily="18" charset="0"/>
              </a:rPr>
              <a:t>QLineEdit</a:t>
            </a:r>
            <a:r>
              <a:rPr lang="en-US" sz="2400" smtClean="0">
                <a:latin typeface="Times New Roman" panose="02020603050405020304" pitchFamily="18" charset="0"/>
                <a:cs typeface="Times New Roman" panose="02020603050405020304" pitchFamily="18" charset="0"/>
              </a:rPr>
              <a:t> là Widget dùng để cung cấp ô nhập dữ liệu, ví dụ như nhập tên sản phẩm, nhập giá sản phẩm, nhập user name, nhập password….</a:t>
            </a:r>
          </a:p>
          <a:p>
            <a:pPr algn="just"/>
            <a:r>
              <a:rPr lang="en-US" sz="2400" smtClean="0">
                <a:latin typeface="Times New Roman" panose="02020603050405020304" pitchFamily="18" charset="0"/>
                <a:cs typeface="Times New Roman" panose="02020603050405020304" pitchFamily="18" charset="0"/>
              </a:rPr>
              <a:t>Trong bài này chúng ta sẽ học:</a:t>
            </a:r>
          </a:p>
          <a:p>
            <a:pPr marL="342900" indent="-342900" algn="just">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Cách khai báo và sử dụng QLineEdit trong Qt Designer và trong code python,</a:t>
            </a:r>
          </a:p>
          <a:p>
            <a:pPr marL="342900" indent="-342900" algn="just">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Tìm hiểu một số thuộc tính thường sử dụng của QLineEdit,</a:t>
            </a:r>
          </a:p>
          <a:p>
            <a:pPr marL="342900" indent="-342900" algn="just">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Cách tạo ô nhập mật khẩu bằng QLineEdit,</a:t>
            </a:r>
          </a:p>
          <a:p>
            <a:pPr marL="342900" indent="-342900" algn="just">
              <a:buFont typeface="Arial" panose="020B0604020202020204" pitchFamily="34" charset="0"/>
              <a:buChar char="•"/>
            </a:pPr>
            <a:r>
              <a:rPr lang="en-US" sz="2400" smtClean="0">
                <a:latin typeface="Times New Roman" panose="02020603050405020304" pitchFamily="18" charset="0"/>
                <a:cs typeface="Times New Roman" panose="02020603050405020304" pitchFamily="18" charset="0"/>
              </a:rPr>
              <a:t>Cách tạo chức năng auto-complete cho QLineEdit</a:t>
            </a:r>
            <a:endParaRPr lang="en-US" sz="2400">
              <a:latin typeface="Times New Roman" panose="02020603050405020304" pitchFamily="18" charset="0"/>
              <a:cs typeface="Times New Roman" panose="02020603050405020304" pitchFamily="18" charset="0"/>
            </a:endParaRPr>
          </a:p>
        </p:txBody>
      </p:sp>
      <p:pic>
        <p:nvPicPr>
          <p:cNvPr id="1026" name="Picture 2" descr="https://tranduythanh.com/wp-content/uploads/2023/11/QtDesigner-1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1566" y="1073346"/>
            <a:ext cx="3962400"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2135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5.4.2. QLineEdit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410976" y="970930"/>
            <a:ext cx="11519424"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Bước 1:</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Ta import QLineEdit trong module PyQt6.QtWidgets</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from</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PyQt6</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QtWidgets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import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QLineEdit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Bước 2:</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Tạo đối tượng QLineEdit, có thể không có đối số nào, hoặc có parent widget hoặc có chuỗi mặc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định</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nameLineEdit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QLineEdit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'Tran Duy Thanh'</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QLineEdit cung cấp nhiều thuộc tính, trong đó có một số thuộc tính thường sử dụng như dưới đây:</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531503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5.4.2. QLineEdit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9" name="Table 8"/>
          <p:cNvGraphicFramePr>
            <a:graphicFrameLocks noGrp="1"/>
          </p:cNvGraphicFramePr>
          <p:nvPr>
            <p:extLst>
              <p:ext uri="{D42A27DB-BD31-4B8C-83A1-F6EECF244321}">
                <p14:modId xmlns:p14="http://schemas.microsoft.com/office/powerpoint/2010/main" val="1327090853"/>
              </p:ext>
            </p:extLst>
          </p:nvPr>
        </p:nvGraphicFramePr>
        <p:xfrm>
          <a:off x="656778" y="888423"/>
          <a:ext cx="10971221" cy="5540940"/>
        </p:xfrm>
        <a:graphic>
          <a:graphicData uri="http://schemas.openxmlformats.org/drawingml/2006/table">
            <a:tbl>
              <a:tblPr/>
              <a:tblGrid>
                <a:gridCol w="2698422">
                  <a:extLst>
                    <a:ext uri="{9D8B030D-6E8A-4147-A177-3AD203B41FA5}">
                      <a16:colId xmlns:a16="http://schemas.microsoft.com/office/drawing/2014/main" val="1200551825"/>
                    </a:ext>
                  </a:extLst>
                </a:gridCol>
                <a:gridCol w="2904708">
                  <a:extLst>
                    <a:ext uri="{9D8B030D-6E8A-4147-A177-3AD203B41FA5}">
                      <a16:colId xmlns:a16="http://schemas.microsoft.com/office/drawing/2014/main" val="3684223979"/>
                    </a:ext>
                  </a:extLst>
                </a:gridCol>
                <a:gridCol w="5368091">
                  <a:extLst>
                    <a:ext uri="{9D8B030D-6E8A-4147-A177-3AD203B41FA5}">
                      <a16:colId xmlns:a16="http://schemas.microsoft.com/office/drawing/2014/main" val="3839134914"/>
                    </a:ext>
                  </a:extLst>
                </a:gridCol>
              </a:tblGrid>
              <a:tr h="182829">
                <a:tc>
                  <a:txBody>
                    <a:bodyPr/>
                    <a:lstStyle/>
                    <a:p>
                      <a:pPr algn="just" latinLnBrk="0"/>
                      <a:r>
                        <a:rPr lang="en-US" sz="2400" b="1">
                          <a:effectLst/>
                          <a:latin typeface="Times New Roman" panose="02020603050405020304" pitchFamily="18" charset="0"/>
                          <a:cs typeface="Times New Roman" panose="02020603050405020304" pitchFamily="18" charset="0"/>
                        </a:rPr>
                        <a:t>Thuộc tính</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tc>
                  <a:txBody>
                    <a:bodyPr/>
                    <a:lstStyle/>
                    <a:p>
                      <a:pPr algn="just" latinLnBrk="0"/>
                      <a:r>
                        <a:rPr lang="en-US" sz="2400" b="1">
                          <a:effectLst/>
                          <a:latin typeface="Times New Roman" panose="02020603050405020304" pitchFamily="18" charset="0"/>
                          <a:cs typeface="Times New Roman" panose="02020603050405020304" pitchFamily="18" charset="0"/>
                        </a:rPr>
                        <a:t>Kiểu dữ liệu</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tc>
                  <a:txBody>
                    <a:bodyPr/>
                    <a:lstStyle/>
                    <a:p>
                      <a:pPr algn="just" latinLnBrk="0"/>
                      <a:r>
                        <a:rPr lang="en-US" sz="2400" b="1">
                          <a:effectLst/>
                          <a:latin typeface="Times New Roman" panose="02020603050405020304" pitchFamily="18" charset="0"/>
                          <a:cs typeface="Times New Roman" panose="02020603050405020304" pitchFamily="18" charset="0"/>
                        </a:rPr>
                        <a:t>Mô tả</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extLst>
                  <a:ext uri="{0D108BD9-81ED-4DB2-BD59-A6C34878D82A}">
                    <a16:rowId xmlns:a16="http://schemas.microsoft.com/office/drawing/2014/main" val="872925416"/>
                  </a:ext>
                </a:extLst>
              </a:tr>
              <a:tr h="566771">
                <a:tc>
                  <a:txBody>
                    <a:bodyPr/>
                    <a:lstStyle/>
                    <a:p>
                      <a:pPr algn="just" latinLnBrk="0"/>
                      <a:r>
                        <a:rPr lang="en-US" sz="2400" b="0">
                          <a:effectLst/>
                          <a:latin typeface="Times New Roman" panose="02020603050405020304" pitchFamily="18" charset="0"/>
                          <a:cs typeface="Times New Roman" panose="02020603050405020304" pitchFamily="18" charset="0"/>
                        </a:rPr>
                        <a:t>text</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en-US" sz="2400" b="0">
                          <a:effectLst/>
                          <a:latin typeface="Times New Roman" panose="02020603050405020304" pitchFamily="18" charset="0"/>
                          <a:cs typeface="Times New Roman" panose="02020603050405020304" pitchFamily="18" charset="0"/>
                        </a:rPr>
                        <a:t>string</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vi-VN" sz="2400" b="0">
                          <a:effectLst/>
                          <a:latin typeface="Times New Roman" panose="02020603050405020304" pitchFamily="18" charset="0"/>
                          <a:cs typeface="Times New Roman" panose="02020603050405020304" pitchFamily="18" charset="0"/>
                        </a:rPr>
                        <a:t>Thuộc tính lưu trữ nội dung nhập liệu của QLineEdit</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293097610"/>
                  </a:ext>
                </a:extLst>
              </a:tr>
              <a:tr h="694751">
                <a:tc>
                  <a:txBody>
                    <a:bodyPr/>
                    <a:lstStyle/>
                    <a:p>
                      <a:pPr algn="just" latinLnBrk="0"/>
                      <a:r>
                        <a:rPr lang="en-US" sz="2400" b="0">
                          <a:effectLst/>
                          <a:latin typeface="Times New Roman" panose="02020603050405020304" pitchFamily="18" charset="0"/>
                          <a:cs typeface="Times New Roman" panose="02020603050405020304" pitchFamily="18" charset="0"/>
                        </a:rPr>
                        <a:t>readOnly</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en-US" sz="2400" b="0">
                          <a:effectLst/>
                          <a:latin typeface="Times New Roman" panose="02020603050405020304" pitchFamily="18" charset="0"/>
                          <a:cs typeface="Times New Roman" panose="02020603050405020304" pitchFamily="18" charset="0"/>
                        </a:rPr>
                        <a:t>Boolean</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en-US" sz="2400" b="0">
                          <a:effectLst/>
                          <a:latin typeface="Times New Roman" panose="02020603050405020304" pitchFamily="18" charset="0"/>
                          <a:cs typeface="Times New Roman" panose="02020603050405020304" pitchFamily="18" charset="0"/>
                        </a:rPr>
                        <a:t>Nếu thiết lập True thì QLineEdit chỉ đọc không thể sửa dữ liệu</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551528456"/>
                  </a:ext>
                </a:extLst>
              </a:tr>
              <a:tr h="822732">
                <a:tc>
                  <a:txBody>
                    <a:bodyPr/>
                    <a:lstStyle/>
                    <a:p>
                      <a:pPr algn="just" latinLnBrk="0"/>
                      <a:r>
                        <a:rPr lang="en-US" sz="2400" b="0">
                          <a:effectLst/>
                          <a:latin typeface="Times New Roman" panose="02020603050405020304" pitchFamily="18" charset="0"/>
                          <a:cs typeface="Times New Roman" panose="02020603050405020304" pitchFamily="18" charset="0"/>
                        </a:rPr>
                        <a:t>placeholderText</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en-US" sz="2400" b="0">
                          <a:effectLst/>
                          <a:latin typeface="Times New Roman" panose="02020603050405020304" pitchFamily="18" charset="0"/>
                          <a:cs typeface="Times New Roman" panose="02020603050405020304" pitchFamily="18" charset="0"/>
                        </a:rPr>
                        <a:t>string</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vi-VN" sz="2400" b="0">
                          <a:effectLst/>
                          <a:latin typeface="Times New Roman" panose="02020603050405020304" pitchFamily="18" charset="0"/>
                          <a:cs typeface="Times New Roman" panose="02020603050405020304" pitchFamily="18" charset="0"/>
                        </a:rPr>
                        <a:t>Thuộc tính hiển thị chuỗi gợi ý nếu như nội dung của QLineEdit đang rỗng</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929894896"/>
                  </a:ext>
                </a:extLst>
              </a:tr>
              <a:tr h="950712">
                <a:tc>
                  <a:txBody>
                    <a:bodyPr/>
                    <a:lstStyle/>
                    <a:p>
                      <a:pPr algn="just" latinLnBrk="0"/>
                      <a:r>
                        <a:rPr lang="en-US" sz="2400" b="0">
                          <a:effectLst/>
                          <a:latin typeface="Times New Roman" panose="02020603050405020304" pitchFamily="18" charset="0"/>
                          <a:cs typeface="Times New Roman" panose="02020603050405020304" pitchFamily="18" charset="0"/>
                        </a:rPr>
                        <a:t>echoMode</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en-US" sz="2400" b="0">
                          <a:effectLst/>
                          <a:latin typeface="Times New Roman" panose="02020603050405020304" pitchFamily="18" charset="0"/>
                          <a:cs typeface="Times New Roman" panose="02020603050405020304" pitchFamily="18" charset="0"/>
                        </a:rPr>
                        <a:t>QLineEdit.EchoMode</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vi-VN" sz="2400" b="0">
                          <a:effectLst/>
                          <a:latin typeface="Times New Roman" panose="02020603050405020304" pitchFamily="18" charset="0"/>
                          <a:cs typeface="Times New Roman" panose="02020603050405020304" pitchFamily="18" charset="0"/>
                        </a:rPr>
                        <a:t>Thuộc tính thay đổi cách thức hiển thị chuỗi, ví dụ như hiển thị dạng nhập mật khẩu với ký hiệu *</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991546397"/>
                  </a:ext>
                </a:extLst>
              </a:tr>
              <a:tr h="566771">
                <a:tc>
                  <a:txBody>
                    <a:bodyPr/>
                    <a:lstStyle/>
                    <a:p>
                      <a:pPr algn="just" latinLnBrk="0"/>
                      <a:r>
                        <a:rPr lang="en-US" sz="2400" b="0">
                          <a:effectLst/>
                          <a:latin typeface="Times New Roman" panose="02020603050405020304" pitchFamily="18" charset="0"/>
                          <a:cs typeface="Times New Roman" panose="02020603050405020304" pitchFamily="18" charset="0"/>
                        </a:rPr>
                        <a:t>maxLength</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en-US" sz="2400" b="0">
                          <a:effectLst/>
                          <a:latin typeface="Times New Roman" panose="02020603050405020304" pitchFamily="18" charset="0"/>
                          <a:cs typeface="Times New Roman" panose="02020603050405020304" pitchFamily="18" charset="0"/>
                        </a:rPr>
                        <a:t>integer</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en-US" sz="2400" b="0">
                          <a:effectLst/>
                          <a:latin typeface="Times New Roman" panose="02020603050405020304" pitchFamily="18" charset="0"/>
                          <a:cs typeface="Times New Roman" panose="02020603050405020304" pitchFamily="18" charset="0"/>
                        </a:rPr>
                        <a:t>Thuộc tính thiết lập số ký tự tối đa có thể nhập cho QLineEdit</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327438099"/>
                  </a:ext>
                </a:extLst>
              </a:tr>
              <a:tr h="566771">
                <a:tc>
                  <a:txBody>
                    <a:bodyPr/>
                    <a:lstStyle/>
                    <a:p>
                      <a:pPr algn="just" latinLnBrk="0"/>
                      <a:r>
                        <a:rPr lang="en-US" sz="2400" b="0">
                          <a:effectLst/>
                          <a:latin typeface="Times New Roman" panose="02020603050405020304" pitchFamily="18" charset="0"/>
                          <a:cs typeface="Times New Roman" panose="02020603050405020304" pitchFamily="18" charset="0"/>
                        </a:rPr>
                        <a:t>clearButtonEnabled</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en-US" sz="2400" b="0">
                          <a:effectLst/>
                          <a:latin typeface="Times New Roman" panose="02020603050405020304" pitchFamily="18" charset="0"/>
                          <a:cs typeface="Times New Roman" panose="02020603050405020304" pitchFamily="18" charset="0"/>
                        </a:rPr>
                        <a:t>Boolean</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just" latinLnBrk="0"/>
                      <a:r>
                        <a:rPr lang="en-US" sz="2400" b="0">
                          <a:effectLst/>
                          <a:latin typeface="Times New Roman" panose="02020603050405020304" pitchFamily="18" charset="0"/>
                          <a:cs typeface="Times New Roman" panose="02020603050405020304" pitchFamily="18" charset="0"/>
                        </a:rPr>
                        <a:t>Nếu True thì sẽ thêm button clear cho QLineEdit</a:t>
                      </a:r>
                    </a:p>
                  </a:txBody>
                  <a:tcPr marL="54849" marR="54849" marT="27424" marB="27424"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350716873"/>
                  </a:ext>
                </a:extLst>
              </a:tr>
            </a:tbl>
          </a:graphicData>
        </a:graphic>
      </p:graphicFrame>
    </p:spTree>
    <p:extLst>
      <p:ext uri="{BB962C8B-B14F-4D97-AF65-F5344CB8AC3E}">
        <p14:creationId xmlns:p14="http://schemas.microsoft.com/office/powerpoint/2010/main" val="2560798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5.4.2. QLineEdit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4098" name="Picture 2" descr="https://tranduythanh.com/wp-content/uploads/2023/11/QtDesigner-2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985" y="2562957"/>
            <a:ext cx="4106530" cy="301704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a:spLocks noChangeArrowheads="1"/>
          </p:cNvSpPr>
          <p:nvPr/>
        </p:nvSpPr>
        <p:spPr bwMode="auto">
          <a:xfrm>
            <a:off x="480910" y="763410"/>
            <a:ext cx="7665079" cy="4986943"/>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Chức </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năng</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 </a:t>
            </a:r>
            <a:r>
              <a:rPr kumimoji="0" lang="en-US" altLang="en-US" sz="2200" b="1"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auto-complete</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a:t>
            </a: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1" i="0" u="sng"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Bước 1:</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 Import </a:t>
            </a:r>
            <a:r>
              <a:rPr kumimoji="0" lang="en-US" altLang="en-US" sz="2200" b="1"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QCompleter </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từ module </a:t>
            </a:r>
            <a:r>
              <a:rPr kumimoji="0" lang="en-US" altLang="en-US" sz="2200" b="1"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PyQt6.QtWidgets</a:t>
            </a: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from</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PyQt6</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QtWidgets </a:t>
            </a:r>
            <a:r>
              <a:rPr kumimoji="0" lang="en-US" altLang="en-US" sz="22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import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QCompleter</a:t>
            </a: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1" i="0" u="sng"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Bước 2:</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 Tạo một danh sách dữ liệu để phục vụ cho auto-complete, thường nó là dữ liệu mảng một chiều. Ví dụ ta có:</a:t>
            </a: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cities</a:t>
            </a:r>
            <a:r>
              <a:rPr kumimoji="0" lang="en-US" altLang="en-US" sz="22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"Hà Nội"</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"Huế"</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2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"Đà Nẵng"</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2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"Đà Lạt"</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2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"Hồ Chí Minh"</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2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"Cần Thơ"</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1" i="0" u="sng"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Bước 3:</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 Tạo đối tượng QCompleter và gán dữ liệu danh sách ở bước 2 cho đối tượng này:</a:t>
            </a: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completer </a:t>
            </a:r>
            <a:r>
              <a:rPr kumimoji="0" lang="en-US" altLang="en-US" sz="22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QCompleter</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cities</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1" i="0" u="sng"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Bước 4:</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Merriweather"/>
                <a:cs typeface="Times New Roman" panose="02020603050405020304" pitchFamily="18" charset="0"/>
              </a:rPr>
              <a:t> Tạo đối tượng QLineEdit và gán setCompleter cho nó.</a:t>
            </a: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line_edit </a:t>
            </a:r>
            <a:r>
              <a:rPr kumimoji="0" lang="en-US" altLang="en-US" sz="22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QLineEdit</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14000"/>
              </a:lnSpc>
              <a:spcBef>
                <a:spcPct val="0"/>
              </a:spcBef>
              <a:spcAft>
                <a:spcPct val="0"/>
              </a:spcAft>
              <a:buClrTx/>
              <a:buSzTx/>
              <a:buFontTx/>
              <a:buNone/>
              <a:tabLst/>
            </a:pP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line_edit</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setCompleter</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2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completer</a:t>
            </a:r>
            <a:r>
              <a:rPr kumimoji="0" lang="en-US" altLang="en-US" sz="22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2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Rectangle 9"/>
          <p:cNvSpPr/>
          <p:nvPr/>
        </p:nvSpPr>
        <p:spPr>
          <a:xfrm>
            <a:off x="728132" y="5669618"/>
            <a:ext cx="10785435" cy="707886"/>
          </a:xfrm>
          <a:prstGeom prst="rect">
            <a:avLst/>
          </a:prstGeom>
        </p:spPr>
        <p:txBody>
          <a:bodyPr wrap="square">
            <a:spAutoFit/>
          </a:bodyPr>
          <a:lstStyle/>
          <a:p>
            <a:r>
              <a:rPr lang="en-US" sz="2000" b="1" u="sng" smtClean="0">
                <a:latin typeface="Times New Roman" panose="02020603050405020304" pitchFamily="18" charset="0"/>
                <a:cs typeface="Times New Roman" panose="02020603050405020304" pitchFamily="18" charset="0"/>
              </a:rPr>
              <a:t>Hướng dẫn chi tiết:</a:t>
            </a:r>
          </a:p>
          <a:p>
            <a:r>
              <a:rPr lang="en-US" sz="2000" smtClean="0">
                <a:latin typeface="Times New Roman" panose="02020603050405020304" pitchFamily="18" charset="0"/>
                <a:cs typeface="Times New Roman" panose="02020603050405020304" pitchFamily="18" charset="0"/>
                <a:hlinkClick r:id="rId4"/>
              </a:rPr>
              <a:t>https</a:t>
            </a:r>
            <a:r>
              <a:rPr lang="en-US" sz="2000">
                <a:latin typeface="Times New Roman" panose="02020603050405020304" pitchFamily="18" charset="0"/>
                <a:cs typeface="Times New Roman" panose="02020603050405020304" pitchFamily="18" charset="0"/>
                <a:hlinkClick r:id="rId4"/>
              </a:rPr>
              <a:t>://</a:t>
            </a:r>
            <a:r>
              <a:rPr lang="en-US" sz="2000">
                <a:latin typeface="Times New Roman" panose="02020603050405020304" pitchFamily="18" charset="0"/>
                <a:cs typeface="Times New Roman" panose="02020603050405020304" pitchFamily="18" charset="0"/>
                <a:hlinkClick r:id="rId4"/>
              </a:rPr>
              <a:t>tranduythanh.com/2023/11/09/bai-12-qlineedit-basic-widgets-pyqt6</a:t>
            </a:r>
            <a:r>
              <a:rPr lang="en-US" sz="2000" smtClean="0">
                <a:latin typeface="Times New Roman" panose="02020603050405020304" pitchFamily="18" charset="0"/>
                <a:cs typeface="Times New Roman" panose="02020603050405020304" pitchFamily="18" charset="0"/>
                <a:hlinkClick r:id="rId4"/>
              </a:rPr>
              <a:t>/</a:t>
            </a:r>
            <a:r>
              <a:rPr lang="en-US" sz="2000" smtClean="0">
                <a:latin typeface="Times New Roman" panose="02020603050405020304" pitchFamily="18" charset="0"/>
                <a:cs typeface="Times New Roman" panose="02020603050405020304" pitchFamily="18" charset="0"/>
              </a:rPr>
              <a:t> </a:t>
            </a:r>
            <a:endParaRPr lang="en-US" sz="2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69880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5.4.3. QPushButton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80910" y="873881"/>
            <a:ext cx="5466290" cy="5262979"/>
          </a:xfrm>
          <a:prstGeom prst="rect">
            <a:avLst/>
          </a:prstGeom>
        </p:spPr>
        <p:txBody>
          <a:bodyPr wrap="square">
            <a:spAutoFit/>
          </a:bodyPr>
          <a:lstStyle/>
          <a:p>
            <a:pPr algn="just"/>
            <a:r>
              <a:rPr lang="vi-VN" sz="2400" b="1">
                <a:solidFill>
                  <a:srgbClr val="1A1A1A"/>
                </a:solidFill>
                <a:latin typeface="+mj-lt"/>
              </a:rPr>
              <a:t>QPushButton</a:t>
            </a:r>
            <a:r>
              <a:rPr lang="vi-VN" sz="2400">
                <a:solidFill>
                  <a:srgbClr val="1A1A1A"/>
                </a:solidFill>
                <a:latin typeface="+mj-lt"/>
              </a:rPr>
              <a:t> là widget cơ bản nhưng vô cùng quan trọng trong mọi phần mềm tương tác người dùng</a:t>
            </a:r>
            <a:r>
              <a:rPr lang="vi-VN" sz="2400">
                <a:solidFill>
                  <a:srgbClr val="1A1A1A"/>
                </a:solidFill>
                <a:latin typeface="+mj-lt"/>
              </a:rPr>
              <a:t>. </a:t>
            </a:r>
            <a:endParaRPr lang="en-US" sz="2400" smtClean="0">
              <a:solidFill>
                <a:srgbClr val="1A1A1A"/>
              </a:solidFill>
              <a:latin typeface="+mj-lt"/>
            </a:endParaRPr>
          </a:p>
          <a:p>
            <a:pPr algn="just"/>
            <a:r>
              <a:rPr lang="vi-VN" sz="2400" b="1" smtClean="0">
                <a:solidFill>
                  <a:srgbClr val="1A1A1A"/>
                </a:solidFill>
                <a:latin typeface="+mj-lt"/>
              </a:rPr>
              <a:t>QPushButton</a:t>
            </a:r>
            <a:r>
              <a:rPr lang="vi-VN" sz="2400" smtClean="0">
                <a:solidFill>
                  <a:srgbClr val="1A1A1A"/>
                </a:solidFill>
                <a:latin typeface="+mj-lt"/>
              </a:rPr>
              <a:t> </a:t>
            </a:r>
            <a:r>
              <a:rPr lang="vi-VN" sz="2400">
                <a:solidFill>
                  <a:srgbClr val="1A1A1A"/>
                </a:solidFill>
                <a:latin typeface="+mj-lt"/>
              </a:rPr>
              <a:t>sẽ nhận lệnh từ người dùng và tiến hành xử lý các yêu cầu tương ứng. Ví dụ như Nút lệnh Thoát phần mềm, nhấn vào sẽ thoát phần mềm. Nút lệnh Đăng nhập, bấm vào sẽ xử lý đăng nhập vào hệ thống</a:t>
            </a:r>
            <a:r>
              <a:rPr lang="vi-VN" sz="2400">
                <a:solidFill>
                  <a:srgbClr val="1A1A1A"/>
                </a:solidFill>
                <a:latin typeface="+mj-lt"/>
              </a:rPr>
              <a:t>. </a:t>
            </a:r>
            <a:endParaRPr lang="en-US" sz="2400" smtClean="0">
              <a:solidFill>
                <a:srgbClr val="1A1A1A"/>
              </a:solidFill>
              <a:latin typeface="+mj-lt"/>
            </a:endParaRPr>
          </a:p>
          <a:p>
            <a:pPr algn="just"/>
            <a:r>
              <a:rPr lang="vi-VN" sz="2400" smtClean="0">
                <a:solidFill>
                  <a:srgbClr val="1A1A1A"/>
                </a:solidFill>
                <a:latin typeface="+mj-lt"/>
              </a:rPr>
              <a:t>Thông </a:t>
            </a:r>
            <a:r>
              <a:rPr lang="vi-VN" sz="2400">
                <a:solidFill>
                  <a:srgbClr val="1A1A1A"/>
                </a:solidFill>
                <a:latin typeface="+mj-lt"/>
              </a:rPr>
              <a:t>thường chúng ta sẽ dùng </a:t>
            </a:r>
            <a:r>
              <a:rPr lang="vi-VN" sz="2400" b="1">
                <a:solidFill>
                  <a:srgbClr val="1A1A1A"/>
                </a:solidFill>
                <a:latin typeface="+mj-lt"/>
              </a:rPr>
              <a:t>signal clicked</a:t>
            </a:r>
            <a:r>
              <a:rPr lang="vi-VN" sz="2400">
                <a:solidFill>
                  <a:srgbClr val="1A1A1A"/>
                </a:solidFill>
                <a:latin typeface="+mj-lt"/>
              </a:rPr>
              <a:t> của QPush Button để nhận và xử lý thao tác của người dùng khi họ nhấn vào Button. Button cũng có thể định dạng màu nền, màu chữ, icon…</a:t>
            </a:r>
            <a:endParaRPr lang="en-US" sz="2400">
              <a:latin typeface="+mj-lt"/>
            </a:endParaRPr>
          </a:p>
        </p:txBody>
      </p:sp>
      <p:pic>
        <p:nvPicPr>
          <p:cNvPr id="5122" name="Picture 2" descr="https://tranduythanh.com/wp-content/uploads/2023/11/QtDesigner-2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2858" y="1116245"/>
            <a:ext cx="5607242" cy="4593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2813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5.4.3. QPushButton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1"/>
          <p:cNvSpPr>
            <a:spLocks noChangeArrowheads="1"/>
          </p:cNvSpPr>
          <p:nvPr/>
        </p:nvSpPr>
        <p:spPr bwMode="auto">
          <a:xfrm>
            <a:off x="480910" y="873881"/>
            <a:ext cx="11389489" cy="553997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Để sử dụng QPushButton ta thực hiện các bước như dưới đây:</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1:</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Ta import lớp QPushButton từ module PyQt6.QtWidgets:</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from</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PyQt6</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QtWidgets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import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QPushButton</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a:t>
            </a: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2:</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Tạo đối tượng QPushButton và các thuộc tính liên quan:</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button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QPushButton</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'Click Me'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Nếu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muốn thêm icon cho QPushButton ta sẽ import thêm thư viện:</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from</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PyQt6</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QtGui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import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QIcon</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Chép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hình vào dự án, sau đó gọi đối tượng setIcon như dưới đây cho QPushButton:</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button</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setIcon</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QIcon</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'myicon.png</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177596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5.4.3. QPushButton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1"/>
          <p:cNvSpPr>
            <a:spLocks noChangeArrowheads="1"/>
          </p:cNvSpPr>
          <p:nvPr/>
        </p:nvSpPr>
        <p:spPr bwMode="auto">
          <a:xfrm>
            <a:off x="556150" y="840389"/>
            <a:ext cx="11389489" cy="44319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Để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thiết lập kích thước của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QPushButton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ta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gọi hàm setFixedSize() như dưới đây:</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button</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setFixedSize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QSize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990055"/>
                </a:solidFill>
                <a:effectLst/>
                <a:latin typeface="Times New Roman" panose="02020603050405020304" pitchFamily="18" charset="0"/>
                <a:ea typeface="inherit"/>
                <a:cs typeface="Times New Roman" panose="02020603050405020304" pitchFamily="18" charset="0"/>
              </a:rPr>
              <a:t>100</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990055"/>
                </a:solidFill>
                <a:effectLst/>
                <a:latin typeface="Times New Roman" panose="02020603050405020304" pitchFamily="18" charset="0"/>
                <a:ea typeface="inherit"/>
                <a:cs typeface="Times New Roman" panose="02020603050405020304" pitchFamily="18" charset="0"/>
              </a:rPr>
              <a:t>30</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QSize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thuộc module PyQt6.QtCore nên ta cần import thư viện này, QSize sẽ nhận chiều rộng (100) và chiều cao (30) và gán cho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QPushButton</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3:</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Gán </a:t>
            </a:r>
            <a:r>
              <a:rPr kumimoji="0" lang="en-US" altLang="en-US" sz="2400" b="1"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signal clicked</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cho QPushButton với slit tên là on_clicked</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button</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clicked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connect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on_clicked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lvl="2">
              <a:buClrTx/>
              <a:buFontTx/>
              <a:buNone/>
            </a:pPr>
            <a:r>
              <a:rPr kumimoji="0" lang="en-US" altLang="en-US" sz="2400" b="0" i="1"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def</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0077AA"/>
                </a:solidFill>
                <a:effectLst/>
                <a:latin typeface="Times New Roman" panose="02020603050405020304" pitchFamily="18" charset="0"/>
                <a:ea typeface="inherit"/>
                <a:cs typeface="Times New Roman" panose="02020603050405020304" pitchFamily="18" charset="0"/>
              </a:rPr>
              <a:t>on_clicked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2">
              <a:buClrTx/>
              <a:buFontTx/>
              <a:buNone/>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print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"You clicked </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me</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8" name="Rectangle 7"/>
          <p:cNvSpPr/>
          <p:nvPr/>
        </p:nvSpPr>
        <p:spPr>
          <a:xfrm>
            <a:off x="624308" y="5435369"/>
            <a:ext cx="10797540"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smtClean="0">
                <a:latin typeface="Times New Roman" panose="02020603050405020304" pitchFamily="18" charset="0"/>
                <a:cs typeface="Times New Roman" panose="02020603050405020304" pitchFamily="18" charset="0"/>
                <a:hlinkClick r:id="rId3"/>
              </a:rPr>
              <a:t>https</a:t>
            </a:r>
            <a:r>
              <a:rPr lang="en-US" sz="2400">
                <a:latin typeface="Times New Roman" panose="02020603050405020304" pitchFamily="18" charset="0"/>
                <a:cs typeface="Times New Roman" panose="02020603050405020304" pitchFamily="18" charset="0"/>
                <a:hlinkClick r:id="rId3"/>
              </a:rPr>
              <a:t>://</a:t>
            </a:r>
            <a:r>
              <a:rPr lang="en-US" sz="2400">
                <a:latin typeface="Times New Roman" panose="02020603050405020304" pitchFamily="18" charset="0"/>
                <a:cs typeface="Times New Roman" panose="02020603050405020304" pitchFamily="18" charset="0"/>
                <a:hlinkClick r:id="rId3"/>
              </a:rPr>
              <a:t>tranduythanh.com/2023/11/19/bai-13-qpushbutton-basic-widgets-pyqt6</a:t>
            </a:r>
            <a:r>
              <a:rPr lang="en-US" sz="2400" smtClean="0">
                <a:latin typeface="Times New Roman" panose="02020603050405020304" pitchFamily="18" charset="0"/>
                <a:cs typeface="Times New Roman" panose="02020603050405020304" pitchFamily="18" charset="0"/>
                <a:hlinkClick r:id="rId3"/>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134203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5.4.4. QCheckBox</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948214"/>
            <a:ext cx="6317090" cy="4893647"/>
          </a:xfrm>
          <a:prstGeom prst="rect">
            <a:avLst/>
          </a:prstGeom>
        </p:spPr>
        <p:txBody>
          <a:bodyPr wrap="square">
            <a:spAutoFit/>
          </a:bodyPr>
          <a:lstStyle/>
          <a:p>
            <a:pPr algn="just"/>
            <a:r>
              <a:rPr lang="vi-VN" sz="2400" b="1">
                <a:solidFill>
                  <a:srgbClr val="1A1A1A"/>
                </a:solidFill>
                <a:latin typeface="+mj-lt"/>
              </a:rPr>
              <a:t>QCheckBox</a:t>
            </a:r>
            <a:r>
              <a:rPr lang="vi-VN" sz="2400">
                <a:solidFill>
                  <a:srgbClr val="1A1A1A"/>
                </a:solidFill>
                <a:latin typeface="+mj-lt"/>
              </a:rPr>
              <a:t> là một trong các Widget thuộc nhóm cơ bản và nó được dùng thường xuyên trong hầu hết các phần mềm, QCheckBox cung cấp một số trạng thái cho người sử dụng lựa chọn như:</a:t>
            </a:r>
          </a:p>
          <a:p>
            <a:pPr lvl="6" algn="just">
              <a:buFont typeface="Arial" panose="020B0604020202020204" pitchFamily="34" charset="0"/>
              <a:buChar char="•"/>
            </a:pPr>
            <a:r>
              <a:rPr lang="vi-VN" sz="2400">
                <a:solidFill>
                  <a:srgbClr val="1A1A1A"/>
                </a:solidFill>
                <a:latin typeface="+mj-lt"/>
              </a:rPr>
              <a:t>Checked</a:t>
            </a:r>
          </a:p>
          <a:p>
            <a:pPr lvl="6" algn="just">
              <a:buFont typeface="Arial" panose="020B0604020202020204" pitchFamily="34" charset="0"/>
              <a:buChar char="•"/>
            </a:pPr>
            <a:r>
              <a:rPr lang="vi-VN" sz="2400">
                <a:solidFill>
                  <a:srgbClr val="1A1A1A"/>
                </a:solidFill>
                <a:latin typeface="+mj-lt"/>
              </a:rPr>
              <a:t>Unchecked</a:t>
            </a:r>
          </a:p>
          <a:p>
            <a:pPr lvl="6" algn="just">
              <a:buFont typeface="Arial" panose="020B0604020202020204" pitchFamily="34" charset="0"/>
              <a:buChar char="•"/>
            </a:pPr>
            <a:r>
              <a:rPr lang="vi-VN" sz="2400">
                <a:solidFill>
                  <a:srgbClr val="1A1A1A"/>
                </a:solidFill>
                <a:latin typeface="+mj-lt"/>
              </a:rPr>
              <a:t>hoặc Partially checked</a:t>
            </a:r>
          </a:p>
          <a:p>
            <a:pPr algn="just"/>
            <a:r>
              <a:rPr lang="vi-VN" sz="2400">
                <a:solidFill>
                  <a:srgbClr val="1A1A1A"/>
                </a:solidFill>
                <a:latin typeface="+mj-lt"/>
              </a:rPr>
              <a:t>Ta thường dùng QCheckBox trong trường hợp cung cấp giao diện cho Khách hàng chọn nhiều lựa chọn. Ví dụ như cung cấp giao diện hỏi về </a:t>
            </a:r>
            <a:r>
              <a:rPr lang="vi-VN" sz="2400">
                <a:solidFill>
                  <a:srgbClr val="1A1A1A"/>
                </a:solidFill>
                <a:latin typeface="+mj-lt"/>
              </a:rPr>
              <a:t>Sở </a:t>
            </a:r>
            <a:r>
              <a:rPr lang="vi-VN" sz="2400" smtClean="0">
                <a:solidFill>
                  <a:srgbClr val="1A1A1A"/>
                </a:solidFill>
                <a:latin typeface="+mj-lt"/>
              </a:rPr>
              <a:t>thích, </a:t>
            </a:r>
            <a:r>
              <a:rPr lang="vi-VN" sz="2400">
                <a:solidFill>
                  <a:srgbClr val="1A1A1A"/>
                </a:solidFill>
                <a:latin typeface="+mj-lt"/>
              </a:rPr>
              <a:t>Cung cấp giao diện cho người dùng chọn nhiều cấu hình, hay chức năng lưu mật khẩu đăng nhập, nói chung là cho nhiều lựa chọn….</a:t>
            </a:r>
          </a:p>
        </p:txBody>
      </p:sp>
      <p:pic>
        <p:nvPicPr>
          <p:cNvPr id="7172" name="Picture 4" descr="https://tranduythanh.com/wp-content/uploads/2023/11/QtDesigner-21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9900" y="1303337"/>
            <a:ext cx="5257800" cy="4352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379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a:latin typeface="Cambria" panose="02040503050406030204" pitchFamily="18" charset="0"/>
              </a:rPr>
              <a:t>Sinh viên hiểu được cơ chế hoạt động của các Widgets cơ bản: QLabel,</a:t>
            </a:r>
            <a:r>
              <a:rPr lang="en-US" sz="2800">
                <a:latin typeface="Cambria" panose="02040503050406030204" pitchFamily="18" charset="0"/>
              </a:rPr>
              <a:t> </a:t>
            </a:r>
            <a:r>
              <a:rPr lang="vi-VN" sz="2800">
                <a:latin typeface="Cambria" panose="02040503050406030204" pitchFamily="18" charset="0"/>
              </a:rPr>
              <a:t>QLineEdit,</a:t>
            </a:r>
            <a:r>
              <a:rPr lang="en-US" sz="2800">
                <a:latin typeface="Cambria" panose="02040503050406030204" pitchFamily="18" charset="0"/>
              </a:rPr>
              <a:t> </a:t>
            </a:r>
            <a:r>
              <a:rPr lang="vi-VN" sz="2800">
                <a:latin typeface="Cambria" panose="02040503050406030204" pitchFamily="18" charset="0"/>
              </a:rPr>
              <a:t>QPushButton,</a:t>
            </a:r>
            <a:r>
              <a:rPr lang="en-US" sz="2800">
                <a:latin typeface="Cambria" panose="02040503050406030204" pitchFamily="18" charset="0"/>
              </a:rPr>
              <a:t> </a:t>
            </a:r>
            <a:r>
              <a:rPr lang="vi-VN" sz="2800">
                <a:latin typeface="Cambria" panose="02040503050406030204" pitchFamily="18" charset="0"/>
              </a:rPr>
              <a:t>QCheckBox,</a:t>
            </a:r>
            <a:r>
              <a:rPr lang="en-US" sz="2800">
                <a:latin typeface="Cambria" panose="02040503050406030204" pitchFamily="18" charset="0"/>
              </a:rPr>
              <a:t> </a:t>
            </a:r>
            <a:r>
              <a:rPr lang="vi-VN" sz="2800">
                <a:latin typeface="Cambria" panose="02040503050406030204" pitchFamily="18" charset="0"/>
              </a:rPr>
              <a:t>QRadioButton</a:t>
            </a:r>
          </a:p>
          <a:p>
            <a:pPr algn="just">
              <a:buFont typeface="Wingdings" panose="05000000000000000000" pitchFamily="2" charset="2"/>
              <a:buChar char="ü"/>
            </a:pPr>
            <a:r>
              <a:rPr lang="vi-VN" sz="2800">
                <a:latin typeface="Cambria" panose="02040503050406030204" pitchFamily="18" charset="0"/>
              </a:rPr>
              <a:t>Ứng dụng được các Widgets cơ bản vào thiết kế giao diện</a:t>
            </a:r>
          </a:p>
          <a:p>
            <a:pPr algn="just">
              <a:buFont typeface="Wingdings" panose="05000000000000000000" pitchFamily="2" charset="2"/>
              <a:buChar char="ü"/>
            </a:pPr>
            <a:r>
              <a:rPr lang="vi-VN" sz="2800">
                <a:latin typeface="Cambria" panose="02040503050406030204" pitchFamily="18" charset="0"/>
              </a:rPr>
              <a:t>Xử lý được các signals trên các Widget cơ bản</a:t>
            </a:r>
          </a:p>
          <a:p>
            <a:pPr algn="just">
              <a:buFont typeface="Wingdings" panose="05000000000000000000" pitchFamily="2" charset="2"/>
              <a:buChar char="ü"/>
            </a:pPr>
            <a:r>
              <a:rPr lang="vi-VN" sz="2800">
                <a:latin typeface="Cambria" panose="02040503050406030204" pitchFamily="18" charset="0"/>
              </a:rPr>
              <a:t>Xử lý hiển thị được danh sách dữ liệu trên: QCombobox, QListWidget</a:t>
            </a:r>
          </a:p>
          <a:p>
            <a:pPr algn="just">
              <a:buFont typeface="Wingdings" panose="05000000000000000000" pitchFamily="2" charset="2"/>
              <a:buChar char="ü"/>
            </a:pPr>
            <a:r>
              <a:rPr lang="vi-VN" sz="2800">
                <a:latin typeface="Cambria" panose="02040503050406030204" pitchFamily="18" charset="0"/>
              </a:rPr>
              <a:t>Phối hợp được các Widgets cơ bản để thiết kế giao diện</a:t>
            </a:r>
          </a:p>
          <a:p>
            <a:pPr algn="just">
              <a:buFont typeface="Wingdings" panose="05000000000000000000" pitchFamily="2" charset="2"/>
              <a:buChar char="ü"/>
            </a:pPr>
            <a:r>
              <a:rPr lang="vi-VN" sz="2800">
                <a:latin typeface="Cambria" panose="02040503050406030204" pitchFamily="18" charset="0"/>
              </a:rPr>
              <a:t>Mô hình hóa được mô hình đối tượng trên giao diện</a:t>
            </a:r>
            <a:endParaRPr lang="vi-VN" sz="2800" dirty="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5.4.4. QCheckBox</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p:cNvSpPr/>
          <p:nvPr/>
        </p:nvSpPr>
        <p:spPr>
          <a:xfrm>
            <a:off x="480910" y="786379"/>
            <a:ext cx="9411548" cy="461665"/>
          </a:xfrm>
          <a:prstGeom prst="rect">
            <a:avLst/>
          </a:prstGeom>
        </p:spPr>
        <p:txBody>
          <a:bodyPr wrap="square">
            <a:spAutoFit/>
          </a:bodyPr>
          <a:lstStyle/>
          <a:p>
            <a:r>
              <a:rPr lang="vi-VN" sz="2400">
                <a:solidFill>
                  <a:srgbClr val="1A1A1A"/>
                </a:solidFill>
                <a:latin typeface="+mj-lt"/>
              </a:rPr>
              <a:t>Một số thuộc tính và phương thức chính thường dùng của </a:t>
            </a:r>
            <a:r>
              <a:rPr lang="vi-VN" sz="2400">
                <a:solidFill>
                  <a:srgbClr val="1A1A1A"/>
                </a:solidFill>
                <a:latin typeface="+mj-lt"/>
              </a:rPr>
              <a:t>QCheckBox</a:t>
            </a:r>
            <a:r>
              <a:rPr lang="vi-VN" sz="2400" smtClean="0">
                <a:solidFill>
                  <a:srgbClr val="1A1A1A"/>
                </a:solidFill>
                <a:latin typeface="+mj-lt"/>
              </a:rPr>
              <a:t>:</a:t>
            </a:r>
            <a:endParaRPr lang="en-US" sz="2400">
              <a:latin typeface="+mj-lt"/>
            </a:endParaRPr>
          </a:p>
        </p:txBody>
      </p:sp>
      <p:graphicFrame>
        <p:nvGraphicFramePr>
          <p:cNvPr id="12" name="Table 11"/>
          <p:cNvGraphicFramePr>
            <a:graphicFrameLocks noGrp="1"/>
          </p:cNvGraphicFramePr>
          <p:nvPr>
            <p:extLst>
              <p:ext uri="{D42A27DB-BD31-4B8C-83A1-F6EECF244321}">
                <p14:modId xmlns:p14="http://schemas.microsoft.com/office/powerpoint/2010/main" val="2597279003"/>
              </p:ext>
            </p:extLst>
          </p:nvPr>
        </p:nvGraphicFramePr>
        <p:xfrm>
          <a:off x="583352" y="1299902"/>
          <a:ext cx="11044768" cy="4707048"/>
        </p:xfrm>
        <a:graphic>
          <a:graphicData uri="http://schemas.openxmlformats.org/drawingml/2006/table">
            <a:tbl>
              <a:tblPr/>
              <a:tblGrid>
                <a:gridCol w="3264748">
                  <a:extLst>
                    <a:ext uri="{9D8B030D-6E8A-4147-A177-3AD203B41FA5}">
                      <a16:colId xmlns:a16="http://schemas.microsoft.com/office/drawing/2014/main" val="2091800638"/>
                    </a:ext>
                  </a:extLst>
                </a:gridCol>
                <a:gridCol w="7780020">
                  <a:extLst>
                    <a:ext uri="{9D8B030D-6E8A-4147-A177-3AD203B41FA5}">
                      <a16:colId xmlns:a16="http://schemas.microsoft.com/office/drawing/2014/main" val="3941977131"/>
                    </a:ext>
                  </a:extLst>
                </a:gridCol>
              </a:tblGrid>
              <a:tr h="399853">
                <a:tc>
                  <a:txBody>
                    <a:bodyPr/>
                    <a:lstStyle/>
                    <a:p>
                      <a:pPr algn="l" latinLnBrk="0"/>
                      <a:r>
                        <a:rPr lang="en-US" sz="2300" b="1" smtClean="0">
                          <a:effectLst/>
                          <a:latin typeface="Times New Roman" panose="02020603050405020304" pitchFamily="18" charset="0"/>
                          <a:cs typeface="Times New Roman" panose="02020603050405020304" pitchFamily="18" charset="0"/>
                        </a:rPr>
                        <a:t>Thành</a:t>
                      </a:r>
                      <a:r>
                        <a:rPr lang="en-US" sz="2300" b="1" baseline="0" smtClean="0">
                          <a:effectLst/>
                          <a:latin typeface="Times New Roman" panose="02020603050405020304" pitchFamily="18" charset="0"/>
                          <a:cs typeface="Times New Roman" panose="02020603050405020304" pitchFamily="18" charset="0"/>
                        </a:rPr>
                        <a:t> phần</a:t>
                      </a:r>
                      <a:endParaRPr lang="vi-VN" sz="2300" b="1">
                        <a:effectLst/>
                        <a:latin typeface="Times New Roman" panose="02020603050405020304" pitchFamily="18" charset="0"/>
                        <a:cs typeface="Times New Roman" panose="02020603050405020304" pitchFamily="18" charset="0"/>
                      </a:endParaRP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300" b="1">
                          <a:effectLst/>
                          <a:latin typeface="Times New Roman" panose="02020603050405020304" pitchFamily="18" charset="0"/>
                          <a:cs typeface="Times New Roman" panose="02020603050405020304" pitchFamily="18" charset="0"/>
                        </a:rPr>
                        <a:t>Ý nghĩa/ Chức năng</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085618520"/>
                  </a:ext>
                </a:extLst>
              </a:tr>
              <a:tr h="399853">
                <a:tc>
                  <a:txBody>
                    <a:bodyPr/>
                    <a:lstStyle/>
                    <a:p>
                      <a:pPr algn="l" latinLnBrk="0"/>
                      <a:r>
                        <a:rPr lang="en-US" sz="2300" b="0">
                          <a:effectLst/>
                          <a:latin typeface="Times New Roman" panose="02020603050405020304" pitchFamily="18" charset="0"/>
                          <a:cs typeface="Times New Roman" panose="02020603050405020304" pitchFamily="18" charset="0"/>
                        </a:rPr>
                        <a:t>objectName</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300" b="0">
                          <a:effectLst/>
                          <a:latin typeface="Times New Roman" panose="02020603050405020304" pitchFamily="18" charset="0"/>
                          <a:cs typeface="Times New Roman" panose="02020603050405020304" pitchFamily="18" charset="0"/>
                        </a:rPr>
                        <a:t>Tên QCheckBox dùng để truy suất</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823514814"/>
                  </a:ext>
                </a:extLst>
              </a:tr>
              <a:tr h="729143">
                <a:tc>
                  <a:txBody>
                    <a:bodyPr/>
                    <a:lstStyle/>
                    <a:p>
                      <a:pPr algn="l" latinLnBrk="0"/>
                      <a:r>
                        <a:rPr lang="en-US" sz="2300" b="0">
                          <a:effectLst/>
                          <a:latin typeface="Times New Roman" panose="02020603050405020304" pitchFamily="18" charset="0"/>
                          <a:cs typeface="Times New Roman" panose="02020603050405020304" pitchFamily="18" charset="0"/>
                        </a:rPr>
                        <a:t>Qt.CheckState</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300" b="0">
                          <a:effectLst/>
                          <a:latin typeface="Times New Roman" panose="02020603050405020304" pitchFamily="18" charset="0"/>
                          <a:cs typeface="Times New Roman" panose="02020603050405020304" pitchFamily="18" charset="0"/>
                        </a:rPr>
                        <a:t>Thuộc tính kiểm tra trạng thái của QCheckBox là có checked, unchecked hay partially checked</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0729982"/>
                  </a:ext>
                </a:extLst>
              </a:tr>
              <a:tr h="564498">
                <a:tc>
                  <a:txBody>
                    <a:bodyPr/>
                    <a:lstStyle/>
                    <a:p>
                      <a:pPr algn="l" latinLnBrk="0"/>
                      <a:r>
                        <a:rPr lang="en-US" sz="2300" b="0">
                          <a:effectLst/>
                          <a:latin typeface="Times New Roman" panose="02020603050405020304" pitchFamily="18" charset="0"/>
                          <a:cs typeface="Times New Roman" panose="02020603050405020304" pitchFamily="18" charset="0"/>
                        </a:rPr>
                        <a:t>setChecked(True/False)</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300" b="0">
                          <a:effectLst/>
                          <a:latin typeface="Times New Roman" panose="02020603050405020304" pitchFamily="18" charset="0"/>
                          <a:cs typeface="Times New Roman" panose="02020603050405020304" pitchFamily="18" charset="0"/>
                        </a:rPr>
                        <a:t>Hàm thiết lập Checked hoặc Unchecked cho QCheckBox</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955143073"/>
                  </a:ext>
                </a:extLst>
              </a:tr>
              <a:tr h="564498">
                <a:tc>
                  <a:txBody>
                    <a:bodyPr/>
                    <a:lstStyle/>
                    <a:p>
                      <a:pPr algn="l" latinLnBrk="0"/>
                      <a:r>
                        <a:rPr lang="en-US" sz="2300" b="0">
                          <a:effectLst/>
                          <a:latin typeface="Times New Roman" panose="02020603050405020304" pitchFamily="18" charset="0"/>
                          <a:cs typeface="Times New Roman" panose="02020603050405020304" pitchFamily="18" charset="0"/>
                        </a:rPr>
                        <a:t>isChecked()</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300" b="0">
                          <a:effectLst/>
                          <a:latin typeface="Times New Roman" panose="02020603050405020304" pitchFamily="18" charset="0"/>
                          <a:cs typeface="Times New Roman" panose="02020603050405020304" pitchFamily="18" charset="0"/>
                        </a:rPr>
                        <a:t>Hàm trả về trạng thái của QCheckBox có được checked hay không</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553785810"/>
                  </a:ext>
                </a:extLst>
              </a:tr>
              <a:tr h="399853">
                <a:tc>
                  <a:txBody>
                    <a:bodyPr/>
                    <a:lstStyle/>
                    <a:p>
                      <a:pPr algn="l" latinLnBrk="0"/>
                      <a:r>
                        <a:rPr lang="en-US" sz="2300" b="0">
                          <a:effectLst/>
                          <a:latin typeface="Times New Roman" panose="02020603050405020304" pitchFamily="18" charset="0"/>
                          <a:cs typeface="Times New Roman" panose="02020603050405020304" pitchFamily="18" charset="0"/>
                        </a:rPr>
                        <a:t>text()</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300" b="0">
                          <a:effectLst/>
                          <a:latin typeface="Times New Roman" panose="02020603050405020304" pitchFamily="18" charset="0"/>
                          <a:cs typeface="Times New Roman" panose="02020603050405020304" pitchFamily="18" charset="0"/>
                        </a:rPr>
                        <a:t>Hàm trả về chuỗi hiển thị trên QCheckBox</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287437351"/>
                  </a:ext>
                </a:extLst>
              </a:tr>
              <a:tr h="564498">
                <a:tc>
                  <a:txBody>
                    <a:bodyPr/>
                    <a:lstStyle/>
                    <a:p>
                      <a:pPr algn="l" latinLnBrk="0"/>
                      <a:r>
                        <a:rPr lang="en-US" sz="2300" b="0">
                          <a:effectLst/>
                          <a:latin typeface="Times New Roman" panose="02020603050405020304" pitchFamily="18" charset="0"/>
                          <a:cs typeface="Times New Roman" panose="02020603050405020304" pitchFamily="18" charset="0"/>
                        </a:rPr>
                        <a:t>setTristate(True/False)</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300" b="0">
                          <a:effectLst/>
                          <a:latin typeface="Times New Roman" panose="02020603050405020304" pitchFamily="18" charset="0"/>
                          <a:cs typeface="Times New Roman" panose="02020603050405020304" pitchFamily="18" charset="0"/>
                        </a:rPr>
                        <a:t>Thiết lập trạng thái thứ 3 của QCheckBox (Partially checked)</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891242438"/>
                  </a:ext>
                </a:extLst>
              </a:tr>
              <a:tr h="729143">
                <a:tc>
                  <a:txBody>
                    <a:bodyPr/>
                    <a:lstStyle/>
                    <a:p>
                      <a:pPr algn="l" latinLnBrk="0"/>
                      <a:r>
                        <a:rPr lang="en-US" sz="2300" b="0">
                          <a:effectLst/>
                          <a:latin typeface="Times New Roman" panose="02020603050405020304" pitchFamily="18" charset="0"/>
                          <a:cs typeface="Times New Roman" panose="02020603050405020304" pitchFamily="18" charset="0"/>
                        </a:rPr>
                        <a:t>stateChanged</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300" b="0">
                          <a:effectLst/>
                          <a:latin typeface="Times New Roman" panose="02020603050405020304" pitchFamily="18" charset="0"/>
                          <a:cs typeface="Times New Roman" panose="02020603050405020304" pitchFamily="18" charset="0"/>
                        </a:rPr>
                        <a:t>Signal để gửi tín hiệu xác nhận người dùng checked hay unchecked QCheckBox</a:t>
                      </a:r>
                    </a:p>
                  </a:txBody>
                  <a:tcPr marL="70562" marR="70562" marT="35281" marB="3528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944555989"/>
                  </a:ext>
                </a:extLst>
              </a:tr>
            </a:tbl>
          </a:graphicData>
        </a:graphic>
      </p:graphicFrame>
    </p:spTree>
    <p:extLst>
      <p:ext uri="{BB962C8B-B14F-4D97-AF65-F5344CB8AC3E}">
        <p14:creationId xmlns:p14="http://schemas.microsoft.com/office/powerpoint/2010/main" val="287294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5.4.4. QCheckBox</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502810" y="895583"/>
            <a:ext cx="11536680"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Để sử dụng QCheckBox ta có thể thiết kế bằng Qt Designer hoặc làm tuần tự các bước sau:</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1:</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Import QCheckBox từ module PyQt6.QtWidgets</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	from</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PyQt6</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QtWidgets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import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QCheckBox</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a:t>
            </a: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2:</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Khai báo biến và tạo đối tượng QCheckBox</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checkbox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QCheckBox</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text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a:t>
            </a: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3:</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Lắng nghe thay đổi trạng thái của QCheckBox bằng </a:t>
            </a:r>
            <a:r>
              <a:rPr kumimoji="0" lang="en-US" altLang="en-US" sz="2400" b="1"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stateChanged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signal</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Với checkbox ta cần biết khi nào người sử dụng checked hay unchecked.</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checkbox</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stateChanged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connect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on_checkbox_changed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stateChanged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signal sẽ gửi tín hiệu tới slot </a:t>
            </a:r>
            <a:r>
              <a:rPr kumimoji="0" lang="en-US" altLang="en-US" sz="2400" b="1"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on_checkbox_changed</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(dĩ nhiên ta thích đặt tên slot nào cũng được) để ta biết được trạng thái của checkbox thông qua đối tượng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Qt.CheckState</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44983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5.4.4. QCheckBox</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Rectangle 4"/>
          <p:cNvSpPr>
            <a:spLocks noChangeArrowheads="1"/>
          </p:cNvSpPr>
          <p:nvPr/>
        </p:nvSpPr>
        <p:spPr bwMode="auto">
          <a:xfrm>
            <a:off x="595210" y="821659"/>
            <a:ext cx="9966960" cy="221599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def</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0077AA"/>
                </a:solidFill>
                <a:effectLst/>
                <a:latin typeface="Times New Roman" panose="02020603050405020304" pitchFamily="18" charset="0"/>
                <a:ea typeface="inherit"/>
                <a:cs typeface="Times New Roman" panose="02020603050405020304" pitchFamily="18" charset="0"/>
              </a:rPr>
              <a:t>on_checkbox_changed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value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chemeClr val="tx1"/>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state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Qt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CheckState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value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chemeClr val="tx1"/>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if</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state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Qt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CheckState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Checked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chemeClr val="tx1"/>
                </a:solidFill>
                <a:latin typeface="Times New Roman" panose="02020603050405020304" pitchFamily="18" charset="0"/>
                <a:ea typeface="inherit"/>
                <a:cs typeface="Times New Roman" panose="02020603050405020304" pitchFamily="18" charset="0"/>
              </a:rPr>
              <a:t>	</a:t>
            </a:r>
            <a:r>
              <a:rPr lang="en-US" altLang="en-US" sz="2400" smtClean="0">
                <a:solidFill>
                  <a:schemeClr val="tx1"/>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print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'You Checked</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chemeClr val="tx1"/>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elif</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state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Qt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CheckState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Unchecked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chemeClr val="tx1"/>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chemeClr val="tx1"/>
                </a:solidFill>
                <a:latin typeface="Times New Roman" panose="02020603050405020304" pitchFamily="18" charset="0"/>
                <a:ea typeface="inherit"/>
                <a:cs typeface="Times New Roman" panose="02020603050405020304" pitchFamily="18" charset="0"/>
              </a:rPr>
              <a:t>	</a:t>
            </a:r>
            <a:r>
              <a:rPr lang="en-US" altLang="en-US" sz="2400" smtClean="0">
                <a:solidFill>
                  <a:schemeClr val="tx1"/>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print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'You Unchecked'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rPr>
              <a:t> </a:t>
            </a:r>
          </a:p>
        </p:txBody>
      </p:sp>
      <p:sp>
        <p:nvSpPr>
          <p:cNvPr id="16" name="Rectangle 1"/>
          <p:cNvSpPr>
            <a:spLocks noChangeArrowheads="1"/>
          </p:cNvSpPr>
          <p:nvPr/>
        </p:nvSpPr>
        <p:spPr bwMode="auto">
          <a:xfrm>
            <a:off x="480910" y="3037650"/>
            <a:ext cx="11536680" cy="369332"/>
          </a:xfrm>
          <a:prstGeom prst="rect">
            <a:avLst/>
          </a:prstGeom>
          <a:noFill/>
          <a:ln>
            <a:noFill/>
          </a:ln>
          <a:effec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Qt.CheckState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có 3 trạng thái chính như sau:</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14" name="Table 13"/>
          <p:cNvGraphicFramePr>
            <a:graphicFrameLocks noGrp="1"/>
          </p:cNvGraphicFramePr>
          <p:nvPr>
            <p:extLst>
              <p:ext uri="{D42A27DB-BD31-4B8C-83A1-F6EECF244321}">
                <p14:modId xmlns:p14="http://schemas.microsoft.com/office/powerpoint/2010/main" val="2311592870"/>
              </p:ext>
            </p:extLst>
          </p:nvPr>
        </p:nvGraphicFramePr>
        <p:xfrm>
          <a:off x="663790" y="3424861"/>
          <a:ext cx="10995660" cy="2194560"/>
        </p:xfrm>
        <a:graphic>
          <a:graphicData uri="http://schemas.openxmlformats.org/drawingml/2006/table">
            <a:tbl>
              <a:tblPr/>
              <a:tblGrid>
                <a:gridCol w="4267200">
                  <a:extLst>
                    <a:ext uri="{9D8B030D-6E8A-4147-A177-3AD203B41FA5}">
                      <a16:colId xmlns:a16="http://schemas.microsoft.com/office/drawing/2014/main" val="1397268964"/>
                    </a:ext>
                  </a:extLst>
                </a:gridCol>
                <a:gridCol w="6728460">
                  <a:extLst>
                    <a:ext uri="{9D8B030D-6E8A-4147-A177-3AD203B41FA5}">
                      <a16:colId xmlns:a16="http://schemas.microsoft.com/office/drawing/2014/main" val="126158783"/>
                    </a:ext>
                  </a:extLst>
                </a:gridCol>
              </a:tblGrid>
              <a:tr h="0">
                <a:tc>
                  <a:txBody>
                    <a:bodyPr/>
                    <a:lstStyle/>
                    <a:p>
                      <a:pPr algn="l" latinLnBrk="0"/>
                      <a:r>
                        <a:rPr lang="en-US" sz="2400" b="1">
                          <a:effectLst/>
                          <a:latin typeface="Times New Roman" panose="02020603050405020304" pitchFamily="18" charset="0"/>
                          <a:cs typeface="Times New Roman" panose="02020603050405020304" pitchFamily="18" charset="0"/>
                        </a:rPr>
                        <a:t>State</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1">
                          <a:effectLst/>
                          <a:latin typeface="Times New Roman" panose="02020603050405020304" pitchFamily="18" charset="0"/>
                          <a:cs typeface="Times New Roman" panose="02020603050405020304" pitchFamily="18" charset="0"/>
                        </a:rPr>
                        <a:t>Ý nghĩa</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672975252"/>
                  </a:ext>
                </a:extLst>
              </a:tr>
              <a:tr h="0">
                <a:tc>
                  <a:txBody>
                    <a:bodyPr/>
                    <a:lstStyle/>
                    <a:p>
                      <a:pPr algn="l" latinLnBrk="0"/>
                      <a:r>
                        <a:rPr lang="en-US" sz="2400" b="0">
                          <a:effectLst/>
                          <a:latin typeface="Times New Roman" panose="02020603050405020304" pitchFamily="18" charset="0"/>
                          <a:cs typeface="Times New Roman" panose="02020603050405020304" pitchFamily="18" charset="0"/>
                        </a:rPr>
                        <a:t>Qt.CheckState.Checked</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Checkbox được checked</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13377736"/>
                  </a:ext>
                </a:extLst>
              </a:tr>
              <a:tr h="0">
                <a:tc>
                  <a:txBody>
                    <a:bodyPr/>
                    <a:lstStyle/>
                    <a:p>
                      <a:pPr algn="l" latinLnBrk="0"/>
                      <a:r>
                        <a:rPr lang="en-US" sz="2400" b="0">
                          <a:effectLst/>
                          <a:latin typeface="Times New Roman" panose="02020603050405020304" pitchFamily="18" charset="0"/>
                          <a:cs typeface="Times New Roman" panose="02020603050405020304" pitchFamily="18" charset="0"/>
                        </a:rPr>
                        <a:t>Qt.CheckState.Unchecked</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Checkbox được unchecked</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619980919"/>
                  </a:ext>
                </a:extLst>
              </a:tr>
              <a:tr h="0">
                <a:tc>
                  <a:txBody>
                    <a:bodyPr/>
                    <a:lstStyle/>
                    <a:p>
                      <a:pPr algn="l" latinLnBrk="0"/>
                      <a:r>
                        <a:rPr lang="en-US" sz="2400" b="0">
                          <a:effectLst/>
                          <a:latin typeface="Times New Roman" panose="02020603050405020304" pitchFamily="18" charset="0"/>
                          <a:cs typeface="Times New Roman" panose="02020603050405020304" pitchFamily="18" charset="0"/>
                        </a:rPr>
                        <a:t>Qt.CheckState.PartiallyChecked</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Hiểu nôm na là Không xác định dạng thái checked hay là unchecked.</a:t>
                      </a:r>
                    </a:p>
                  </a:txBody>
                  <a:tcPr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595317353"/>
                  </a:ext>
                </a:extLst>
              </a:tr>
            </a:tbl>
          </a:graphicData>
        </a:graphic>
      </p:graphicFrame>
      <p:sp>
        <p:nvSpPr>
          <p:cNvPr id="15" name="Rectangle 14"/>
          <p:cNvSpPr/>
          <p:nvPr/>
        </p:nvSpPr>
        <p:spPr>
          <a:xfrm>
            <a:off x="663790" y="5572437"/>
            <a:ext cx="10789920"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sử dụng chi tiết:</a:t>
            </a:r>
          </a:p>
          <a:p>
            <a:r>
              <a:rPr lang="en-US" sz="2400" smtClean="0">
                <a:latin typeface="Times New Roman" panose="02020603050405020304" pitchFamily="18" charset="0"/>
                <a:cs typeface="Times New Roman" panose="02020603050405020304" pitchFamily="18" charset="0"/>
                <a:hlinkClick r:id="rId3"/>
              </a:rPr>
              <a:t>https</a:t>
            </a:r>
            <a:r>
              <a:rPr lang="en-US" sz="2400">
                <a:latin typeface="Times New Roman" panose="02020603050405020304" pitchFamily="18" charset="0"/>
                <a:cs typeface="Times New Roman" panose="02020603050405020304" pitchFamily="18" charset="0"/>
                <a:hlinkClick r:id="rId3"/>
              </a:rPr>
              <a:t>://</a:t>
            </a:r>
            <a:r>
              <a:rPr lang="en-US" sz="2400">
                <a:latin typeface="Times New Roman" panose="02020603050405020304" pitchFamily="18" charset="0"/>
                <a:cs typeface="Times New Roman" panose="02020603050405020304" pitchFamily="18" charset="0"/>
                <a:hlinkClick r:id="rId3"/>
              </a:rPr>
              <a:t>tranduythanh.com/2023/11/23/bai-14-qcheckbox-basic-widgets-pyqt6</a:t>
            </a:r>
            <a:r>
              <a:rPr lang="en-US" sz="2400" smtClean="0">
                <a:latin typeface="Times New Roman" panose="02020603050405020304" pitchFamily="18" charset="0"/>
                <a:cs typeface="Times New Roman" panose="02020603050405020304" pitchFamily="18" charset="0"/>
                <a:hlinkClick r:id="rId3"/>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986630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5.4.5. QRadioButton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816680"/>
            <a:ext cx="11369150" cy="5632311"/>
          </a:xfrm>
          <a:prstGeom prst="rect">
            <a:avLst/>
          </a:prstGeom>
        </p:spPr>
        <p:txBody>
          <a:bodyPr wrap="square">
            <a:spAutoFit/>
          </a:bodyPr>
          <a:lstStyle/>
          <a:p>
            <a:pPr algn="just">
              <a:lnSpc>
                <a:spcPct val="150000"/>
              </a:lnSpc>
            </a:pPr>
            <a:r>
              <a:rPr lang="vi-VN" sz="2400" b="1" smtClean="0">
                <a:solidFill>
                  <a:srgbClr val="1A1A1A"/>
                </a:solidFill>
                <a:latin typeface="+mj-lt"/>
              </a:rPr>
              <a:t>QRadioButton</a:t>
            </a:r>
            <a:r>
              <a:rPr lang="vi-VN" sz="2400" smtClean="0">
                <a:solidFill>
                  <a:srgbClr val="1A1A1A"/>
                </a:solidFill>
                <a:latin typeface="+mj-lt"/>
              </a:rPr>
              <a:t> dùng </a:t>
            </a:r>
            <a:r>
              <a:rPr lang="vi-VN" sz="2400">
                <a:solidFill>
                  <a:srgbClr val="1A1A1A"/>
                </a:solidFill>
                <a:latin typeface="+mj-lt"/>
              </a:rPr>
              <a:t>để thiết kế giao diện cho phép người dùng tại một thời điểm chỉ chọn một lựa chọn.</a:t>
            </a:r>
          </a:p>
          <a:p>
            <a:pPr algn="just">
              <a:lnSpc>
                <a:spcPct val="150000"/>
              </a:lnSpc>
            </a:pPr>
            <a:r>
              <a:rPr lang="vi-VN" sz="2400">
                <a:solidFill>
                  <a:srgbClr val="1A1A1A"/>
                </a:solidFill>
                <a:latin typeface="+mj-lt"/>
              </a:rPr>
              <a:t>QRadioButton cung cấp 2 trạng thái:</a:t>
            </a:r>
          </a:p>
          <a:p>
            <a:pPr lvl="4" algn="just">
              <a:lnSpc>
                <a:spcPct val="150000"/>
              </a:lnSpc>
              <a:buFont typeface="Arial" panose="020B0604020202020204" pitchFamily="34" charset="0"/>
              <a:buChar char="•"/>
            </a:pPr>
            <a:r>
              <a:rPr lang="vi-VN" sz="2400" smtClean="0">
                <a:solidFill>
                  <a:srgbClr val="1A1A1A"/>
                </a:solidFill>
                <a:latin typeface="+mj-lt"/>
              </a:rPr>
              <a:t>on(checked</a:t>
            </a:r>
            <a:r>
              <a:rPr lang="vi-VN" sz="2400">
                <a:solidFill>
                  <a:srgbClr val="1A1A1A"/>
                </a:solidFill>
                <a:latin typeface="+mj-lt"/>
              </a:rPr>
              <a:t>)</a:t>
            </a:r>
          </a:p>
          <a:p>
            <a:pPr algn="just">
              <a:lnSpc>
                <a:spcPct val="150000"/>
              </a:lnSpc>
              <a:buFont typeface="Arial" panose="020B0604020202020204" pitchFamily="34" charset="0"/>
              <a:buChar char="•"/>
            </a:pPr>
            <a:r>
              <a:rPr lang="vi-VN" sz="2400">
                <a:solidFill>
                  <a:srgbClr val="1A1A1A"/>
                </a:solidFill>
                <a:latin typeface="+mj-lt"/>
              </a:rPr>
              <a:t>off(unchecked)</a:t>
            </a:r>
          </a:p>
          <a:p>
            <a:pPr algn="just">
              <a:lnSpc>
                <a:spcPct val="150000"/>
              </a:lnSpc>
            </a:pPr>
            <a:r>
              <a:rPr lang="vi-VN" sz="2400">
                <a:solidFill>
                  <a:srgbClr val="1A1A1A"/>
                </a:solidFill>
                <a:latin typeface="+mj-lt"/>
              </a:rPr>
              <a:t>Và các </a:t>
            </a:r>
            <a:r>
              <a:rPr lang="vi-VN" sz="2400" b="1">
                <a:solidFill>
                  <a:srgbClr val="1A1A1A"/>
                </a:solidFill>
                <a:latin typeface="+mj-lt"/>
              </a:rPr>
              <a:t>QRadioButton </a:t>
            </a:r>
            <a:r>
              <a:rPr lang="vi-VN" sz="2400">
                <a:solidFill>
                  <a:srgbClr val="1A1A1A"/>
                </a:solidFill>
                <a:latin typeface="+mj-lt"/>
              </a:rPr>
              <a:t>cần được nhóm lại thông qua </a:t>
            </a:r>
            <a:r>
              <a:rPr lang="vi-VN" sz="2400" b="1">
                <a:solidFill>
                  <a:srgbClr val="1A1A1A"/>
                </a:solidFill>
                <a:latin typeface="+mj-lt"/>
              </a:rPr>
              <a:t>QButtonGroup</a:t>
            </a:r>
            <a:r>
              <a:rPr lang="vi-VN" sz="2400">
                <a:solidFill>
                  <a:srgbClr val="1A1A1A"/>
                </a:solidFill>
                <a:latin typeface="+mj-lt"/>
              </a:rPr>
              <a:t> nếu trên giao diện bạn muốn thiết kế nhiều nhóm, hoặc chúng ta kéo các Widget vào bên trong các </a:t>
            </a:r>
            <a:r>
              <a:rPr lang="vi-VN" sz="2400" b="1">
                <a:solidFill>
                  <a:srgbClr val="1A1A1A"/>
                </a:solidFill>
                <a:latin typeface="+mj-lt"/>
              </a:rPr>
              <a:t>QGroupBox </a:t>
            </a:r>
            <a:r>
              <a:rPr lang="vi-VN" sz="2400">
                <a:solidFill>
                  <a:srgbClr val="1A1A1A"/>
                </a:solidFill>
                <a:latin typeface="+mj-lt"/>
              </a:rPr>
              <a:t>khác nhau</a:t>
            </a:r>
            <a:r>
              <a:rPr lang="vi-VN" sz="2400">
                <a:solidFill>
                  <a:srgbClr val="1A1A1A"/>
                </a:solidFill>
                <a:latin typeface="+mj-lt"/>
              </a:rPr>
              <a:t>. </a:t>
            </a:r>
            <a:endParaRPr lang="en-US" sz="2400" smtClean="0">
              <a:solidFill>
                <a:srgbClr val="1A1A1A"/>
              </a:solidFill>
              <a:latin typeface="+mj-lt"/>
            </a:endParaRPr>
          </a:p>
          <a:p>
            <a:pPr algn="just">
              <a:lnSpc>
                <a:spcPct val="150000"/>
              </a:lnSpc>
            </a:pPr>
            <a:r>
              <a:rPr lang="vi-VN" sz="2400" smtClean="0">
                <a:solidFill>
                  <a:srgbClr val="1A1A1A"/>
                </a:solidFill>
                <a:latin typeface="+mj-lt"/>
              </a:rPr>
              <a:t>Ví </a:t>
            </a:r>
            <a:r>
              <a:rPr lang="vi-VN" sz="2400">
                <a:solidFill>
                  <a:srgbClr val="1A1A1A"/>
                </a:solidFill>
                <a:latin typeface="+mj-lt"/>
              </a:rPr>
              <a:t>dụ như bạn muốn thiết kế 2 nhóm chọn lựa: Giao diện vừa có nhóm Chọn giới tính Nam hay Nữ, vừa có nhóm chọn trình độ học vấn như Đại học hay cao đẳng….</a:t>
            </a:r>
          </a:p>
        </p:txBody>
      </p:sp>
    </p:spTree>
    <p:extLst>
      <p:ext uri="{BB962C8B-B14F-4D97-AF65-F5344CB8AC3E}">
        <p14:creationId xmlns:p14="http://schemas.microsoft.com/office/powerpoint/2010/main" val="4757741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5.4.5. QRadioButton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3314" name="Picture 2" descr="https://tranduythanh.com/wp-content/uploads/2023/11/QtDesigner-223-1024x8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2432" y="843957"/>
            <a:ext cx="6494436" cy="551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93241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5.4.5. QRadioButton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873881"/>
            <a:ext cx="11186270" cy="830997"/>
          </a:xfrm>
          <a:prstGeom prst="rect">
            <a:avLst/>
          </a:prstGeom>
        </p:spPr>
        <p:txBody>
          <a:bodyPr wrap="square">
            <a:spAutoFit/>
          </a:bodyPr>
          <a:lstStyle/>
          <a:p>
            <a:pPr algn="just"/>
            <a:r>
              <a:rPr lang="vi-VN" sz="2400">
                <a:solidFill>
                  <a:srgbClr val="1A1A1A"/>
                </a:solidFill>
                <a:latin typeface="+mj-lt"/>
              </a:rPr>
              <a:t>Tương tự như QCheckBox, thì QRadioButton cũng có một số thuộc tính, phương thức, signal thường dùng sau:</a:t>
            </a:r>
            <a:endParaRPr lang="en-US" sz="2400">
              <a:latin typeface="+mj-lt"/>
            </a:endParaRPr>
          </a:p>
        </p:txBody>
      </p:sp>
      <p:graphicFrame>
        <p:nvGraphicFramePr>
          <p:cNvPr id="9" name="Table 8"/>
          <p:cNvGraphicFramePr>
            <a:graphicFrameLocks noGrp="1"/>
          </p:cNvGraphicFramePr>
          <p:nvPr>
            <p:extLst>
              <p:ext uri="{D42A27DB-BD31-4B8C-83A1-F6EECF244321}">
                <p14:modId xmlns:p14="http://schemas.microsoft.com/office/powerpoint/2010/main" val="583137494"/>
              </p:ext>
            </p:extLst>
          </p:nvPr>
        </p:nvGraphicFramePr>
        <p:xfrm>
          <a:off x="624840" y="1691052"/>
          <a:ext cx="11239500" cy="4681036"/>
        </p:xfrm>
        <a:graphic>
          <a:graphicData uri="http://schemas.openxmlformats.org/drawingml/2006/table">
            <a:tbl>
              <a:tblPr/>
              <a:tblGrid>
                <a:gridCol w="3162300">
                  <a:extLst>
                    <a:ext uri="{9D8B030D-6E8A-4147-A177-3AD203B41FA5}">
                      <a16:colId xmlns:a16="http://schemas.microsoft.com/office/drawing/2014/main" val="1200755105"/>
                    </a:ext>
                  </a:extLst>
                </a:gridCol>
                <a:gridCol w="8077200">
                  <a:extLst>
                    <a:ext uri="{9D8B030D-6E8A-4147-A177-3AD203B41FA5}">
                      <a16:colId xmlns:a16="http://schemas.microsoft.com/office/drawing/2014/main" val="3646985075"/>
                    </a:ext>
                  </a:extLst>
                </a:gridCol>
              </a:tblGrid>
              <a:tr h="503216">
                <a:tc>
                  <a:txBody>
                    <a:bodyPr/>
                    <a:lstStyle/>
                    <a:p>
                      <a:pPr algn="l" latinLnBrk="0"/>
                      <a:r>
                        <a:rPr lang="en-US" sz="2400" b="1" smtClean="0">
                          <a:effectLst/>
                          <a:latin typeface="Times New Roman" panose="02020603050405020304" pitchFamily="18" charset="0"/>
                          <a:cs typeface="Times New Roman" panose="02020603050405020304" pitchFamily="18" charset="0"/>
                        </a:rPr>
                        <a:t>Thành</a:t>
                      </a:r>
                      <a:r>
                        <a:rPr lang="en-US" sz="2400" b="1" baseline="0" smtClean="0">
                          <a:effectLst/>
                          <a:latin typeface="Times New Roman" panose="02020603050405020304" pitchFamily="18" charset="0"/>
                          <a:cs typeface="Times New Roman" panose="02020603050405020304" pitchFamily="18" charset="0"/>
                        </a:rPr>
                        <a:t> phần</a:t>
                      </a:r>
                      <a:endParaRPr lang="vi-VN" sz="2400" b="1">
                        <a:effectLst/>
                        <a:latin typeface="Times New Roman" panose="02020603050405020304" pitchFamily="18" charset="0"/>
                        <a:cs typeface="Times New Roman" panose="02020603050405020304" pitchFamily="18" charset="0"/>
                      </a:endParaRP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tc>
                  <a:txBody>
                    <a:bodyPr/>
                    <a:lstStyle/>
                    <a:p>
                      <a:pPr algn="l" latinLnBrk="0"/>
                      <a:r>
                        <a:rPr lang="en-US" sz="2400" b="1">
                          <a:effectLst/>
                          <a:latin typeface="Times New Roman" panose="02020603050405020304" pitchFamily="18" charset="0"/>
                          <a:cs typeface="Times New Roman" panose="02020603050405020304" pitchFamily="18" charset="0"/>
                        </a:rPr>
                        <a:t>Ý nghĩa/ Chức năng</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extLst>
                  <a:ext uri="{0D108BD9-81ED-4DB2-BD59-A6C34878D82A}">
                    <a16:rowId xmlns:a16="http://schemas.microsoft.com/office/drawing/2014/main" val="4280727091"/>
                  </a:ext>
                </a:extLst>
              </a:tr>
              <a:tr h="503216">
                <a:tc>
                  <a:txBody>
                    <a:bodyPr/>
                    <a:lstStyle/>
                    <a:p>
                      <a:pPr algn="l" latinLnBrk="0"/>
                      <a:r>
                        <a:rPr lang="en-US" sz="2400" b="0">
                          <a:effectLst/>
                          <a:latin typeface="Times New Roman" panose="02020603050405020304" pitchFamily="18" charset="0"/>
                          <a:cs typeface="Times New Roman" panose="02020603050405020304" pitchFamily="18" charset="0"/>
                        </a:rPr>
                        <a:t>objectName</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Tên QRadioButton dùng để truy suất</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922102"/>
                  </a:ext>
                </a:extLst>
              </a:tr>
              <a:tr h="710422">
                <a:tc>
                  <a:txBody>
                    <a:bodyPr/>
                    <a:lstStyle/>
                    <a:p>
                      <a:pPr algn="l" latinLnBrk="0"/>
                      <a:r>
                        <a:rPr lang="en-US" sz="2400" b="0">
                          <a:effectLst/>
                          <a:latin typeface="Times New Roman" panose="02020603050405020304" pitchFamily="18" charset="0"/>
                          <a:cs typeface="Times New Roman" panose="02020603050405020304" pitchFamily="18" charset="0"/>
                        </a:rPr>
                        <a:t>setChecked(True/False)</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Hàm thiết lập Checked hoặc Unchecked cho QRadioButton</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592688028"/>
                  </a:ext>
                </a:extLst>
              </a:tr>
              <a:tr h="710422">
                <a:tc>
                  <a:txBody>
                    <a:bodyPr/>
                    <a:lstStyle/>
                    <a:p>
                      <a:pPr algn="l" latinLnBrk="0"/>
                      <a:r>
                        <a:rPr lang="en-US" sz="2400" b="0">
                          <a:effectLst/>
                          <a:latin typeface="Times New Roman" panose="02020603050405020304" pitchFamily="18" charset="0"/>
                          <a:cs typeface="Times New Roman" panose="02020603050405020304" pitchFamily="18" charset="0"/>
                        </a:rPr>
                        <a:t>isChecked()</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Hàm trả về trạng thái của QRadioButton có được checked hay không</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551641069"/>
                  </a:ext>
                </a:extLst>
              </a:tr>
              <a:tr h="503216">
                <a:tc>
                  <a:txBody>
                    <a:bodyPr/>
                    <a:lstStyle/>
                    <a:p>
                      <a:pPr algn="l" latinLnBrk="0"/>
                      <a:r>
                        <a:rPr lang="en-US" sz="2400" b="0">
                          <a:effectLst/>
                          <a:latin typeface="Times New Roman" panose="02020603050405020304" pitchFamily="18" charset="0"/>
                          <a:cs typeface="Times New Roman" panose="02020603050405020304" pitchFamily="18" charset="0"/>
                        </a:rPr>
                        <a:t>text()</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400" b="0">
                          <a:effectLst/>
                          <a:latin typeface="Times New Roman" panose="02020603050405020304" pitchFamily="18" charset="0"/>
                          <a:cs typeface="Times New Roman" panose="02020603050405020304" pitchFamily="18" charset="0"/>
                        </a:rPr>
                        <a:t>Hàm trả về chuỗi hiển thị trên QRadioButton</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866540105"/>
                  </a:ext>
                </a:extLst>
              </a:tr>
              <a:tr h="710422">
                <a:tc>
                  <a:txBody>
                    <a:bodyPr/>
                    <a:lstStyle/>
                    <a:p>
                      <a:pPr algn="l" latinLnBrk="0"/>
                      <a:r>
                        <a:rPr lang="en-US" sz="2400" b="0">
                          <a:effectLst/>
                          <a:latin typeface="Times New Roman" panose="02020603050405020304" pitchFamily="18" charset="0"/>
                          <a:cs typeface="Times New Roman" panose="02020603050405020304" pitchFamily="18" charset="0"/>
                        </a:rPr>
                        <a:t>toggled</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Signal để kiểm tra trạng thái của QRadioButton có được checked hay không</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816067134"/>
                  </a:ext>
                </a:extLst>
              </a:tr>
              <a:tr h="710422">
                <a:tc>
                  <a:txBody>
                    <a:bodyPr/>
                    <a:lstStyle/>
                    <a:p>
                      <a:pPr algn="l" latinLnBrk="0"/>
                      <a:r>
                        <a:rPr lang="en-US" sz="2400" b="0">
                          <a:effectLst/>
                          <a:latin typeface="Times New Roman" panose="02020603050405020304" pitchFamily="18" charset="0"/>
                          <a:cs typeface="Times New Roman" panose="02020603050405020304" pitchFamily="18" charset="0"/>
                        </a:rPr>
                        <a:t>clicked</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400" b="0">
                          <a:effectLst/>
                          <a:latin typeface="Times New Roman" panose="02020603050405020304" pitchFamily="18" charset="0"/>
                          <a:cs typeface="Times New Roman" panose="02020603050405020304" pitchFamily="18" charset="0"/>
                        </a:rPr>
                        <a:t>Signal để lấy trạng thái true khi người dùng click chọn QRadioButton</a:t>
                      </a:r>
                    </a:p>
                  </a:txBody>
                  <a:tcPr marL="88803" marR="88803" marT="44401" marB="44401"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151978386"/>
                  </a:ext>
                </a:extLst>
              </a:tr>
            </a:tbl>
          </a:graphicData>
        </a:graphic>
      </p:graphicFrame>
    </p:spTree>
    <p:extLst>
      <p:ext uri="{BB962C8B-B14F-4D97-AF65-F5344CB8AC3E}">
        <p14:creationId xmlns:p14="http://schemas.microsoft.com/office/powerpoint/2010/main" val="17255835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5.4.5. QRadioButton</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5362" name="Picture 2" descr="https://tranduythanh.com/wp-content/uploads/2023/11/QtDesigner-227-1024x6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3751" y="895272"/>
            <a:ext cx="6866469" cy="4573177"/>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601555" y="5572437"/>
            <a:ext cx="10904220"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smtClean="0">
                <a:latin typeface="Times New Roman" panose="02020603050405020304" pitchFamily="18" charset="0"/>
                <a:cs typeface="Times New Roman" panose="02020603050405020304" pitchFamily="18" charset="0"/>
                <a:hlinkClick r:id="rId4"/>
              </a:rPr>
              <a:t>https</a:t>
            </a:r>
            <a:r>
              <a:rPr lang="en-US" sz="2400">
                <a:latin typeface="Times New Roman" panose="02020603050405020304" pitchFamily="18" charset="0"/>
                <a:cs typeface="Times New Roman" panose="02020603050405020304" pitchFamily="18" charset="0"/>
                <a:hlinkClick r:id="rId4"/>
              </a:rPr>
              <a:t>://</a:t>
            </a:r>
            <a:r>
              <a:rPr lang="en-US" sz="2400">
                <a:latin typeface="Times New Roman" panose="02020603050405020304" pitchFamily="18" charset="0"/>
                <a:cs typeface="Times New Roman" panose="02020603050405020304" pitchFamily="18" charset="0"/>
                <a:hlinkClick r:id="rId4"/>
              </a:rPr>
              <a:t>tranduythanh.com/2023/11/25/bai-15-qradiobutton-basic-widgets-pyqt6</a:t>
            </a:r>
            <a:r>
              <a:rPr lang="en-US" sz="2400" smtClean="0">
                <a:latin typeface="Times New Roman" panose="02020603050405020304" pitchFamily="18" charset="0"/>
                <a:cs typeface="Times New Roman" panose="02020603050405020304" pitchFamily="18" charset="0"/>
                <a:hlinkClick r:id="rId4"/>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04066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5.4.6. QCombobox</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502810" y="962085"/>
            <a:ext cx="11277710" cy="1569660"/>
          </a:xfrm>
          <a:prstGeom prst="rect">
            <a:avLst/>
          </a:prstGeom>
        </p:spPr>
        <p:txBody>
          <a:bodyPr wrap="square">
            <a:spAutoFit/>
          </a:bodyPr>
          <a:lstStyle/>
          <a:p>
            <a:pPr algn="just"/>
            <a:r>
              <a:rPr lang="vi-VN" sz="2400">
                <a:solidFill>
                  <a:srgbClr val="1A1A1A"/>
                </a:solidFill>
                <a:latin typeface="+mj-lt"/>
              </a:rPr>
              <a:t>Nếu </a:t>
            </a:r>
            <a:r>
              <a:rPr lang="en-US" sz="2400" smtClean="0">
                <a:solidFill>
                  <a:srgbClr val="1A1A1A"/>
                </a:solidFill>
                <a:latin typeface="+mj-lt"/>
              </a:rPr>
              <a:t>Ta</a:t>
            </a:r>
            <a:r>
              <a:rPr lang="vi-VN" sz="2400" smtClean="0">
                <a:solidFill>
                  <a:srgbClr val="1A1A1A"/>
                </a:solidFill>
                <a:latin typeface="+mj-lt"/>
              </a:rPr>
              <a:t> </a:t>
            </a:r>
            <a:r>
              <a:rPr lang="vi-VN" sz="2400">
                <a:solidFill>
                  <a:srgbClr val="1A1A1A"/>
                </a:solidFill>
                <a:latin typeface="+mj-lt"/>
              </a:rPr>
              <a:t>muốn hiển thị dữ liệu dạng danh sách và cho người dùng lựa chọn một phần tử trong danh sách này thì ta dùng QComboBox. Ví dụ </a:t>
            </a:r>
            <a:r>
              <a:rPr lang="vi-VN" sz="2400">
                <a:solidFill>
                  <a:srgbClr val="1A1A1A"/>
                </a:solidFill>
                <a:latin typeface="+mj-lt"/>
              </a:rPr>
              <a:t>như </a:t>
            </a:r>
            <a:r>
              <a:rPr lang="en-US" sz="2400" smtClean="0">
                <a:solidFill>
                  <a:srgbClr val="1A1A1A"/>
                </a:solidFill>
                <a:latin typeface="+mj-lt"/>
              </a:rPr>
              <a:t>Ta</a:t>
            </a:r>
            <a:r>
              <a:rPr lang="vi-VN" sz="2400" smtClean="0">
                <a:solidFill>
                  <a:srgbClr val="1A1A1A"/>
                </a:solidFill>
                <a:latin typeface="+mj-lt"/>
              </a:rPr>
              <a:t> </a:t>
            </a:r>
            <a:r>
              <a:rPr lang="vi-VN" sz="2400">
                <a:solidFill>
                  <a:srgbClr val="1A1A1A"/>
                </a:solidFill>
                <a:latin typeface="+mj-lt"/>
              </a:rPr>
              <a:t>muốn hiển thị danh sách Tỉnh Thành, hiển thị danh sách Danh mục Sản phẩm, hiển thị Danh sách Phòng ban…. thì QComboBox là một trong các lựa chọn khá phù hợp.</a:t>
            </a:r>
            <a:endParaRPr lang="en-US" sz="2400">
              <a:latin typeface="+mj-lt"/>
            </a:endParaRPr>
          </a:p>
        </p:txBody>
      </p:sp>
      <p:pic>
        <p:nvPicPr>
          <p:cNvPr id="16386" name="Picture 2" descr="http://tranduythanh.com/wp-content/uploads/2023/11/QtDesigner-2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5272" y="2723886"/>
            <a:ext cx="5772785" cy="2756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7905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5.4.6. QCombobox</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8"/>
          <p:cNvSpPr/>
          <p:nvPr/>
        </p:nvSpPr>
        <p:spPr>
          <a:xfrm>
            <a:off x="364911" y="821802"/>
            <a:ext cx="11468948" cy="461665"/>
          </a:xfrm>
          <a:prstGeom prst="rect">
            <a:avLst/>
          </a:prstGeom>
        </p:spPr>
        <p:txBody>
          <a:bodyPr wrap="square">
            <a:spAutoFit/>
          </a:bodyPr>
          <a:lstStyle/>
          <a:p>
            <a:r>
              <a:rPr lang="vi-VN" sz="2400">
                <a:solidFill>
                  <a:srgbClr val="1A1A1A"/>
                </a:solidFill>
                <a:latin typeface="+mj-lt"/>
              </a:rPr>
              <a:t>Một số thuộc tính, signal, phương thức thường dùng của QComboBox:</a:t>
            </a:r>
            <a:endParaRPr lang="en-US" sz="2400">
              <a:latin typeface="+mj-lt"/>
            </a:endParaRPr>
          </a:p>
        </p:txBody>
      </p:sp>
      <p:graphicFrame>
        <p:nvGraphicFramePr>
          <p:cNvPr id="10" name="Table 9"/>
          <p:cNvGraphicFramePr>
            <a:graphicFrameLocks noGrp="1"/>
          </p:cNvGraphicFramePr>
          <p:nvPr>
            <p:extLst>
              <p:ext uri="{D42A27DB-BD31-4B8C-83A1-F6EECF244321}">
                <p14:modId xmlns:p14="http://schemas.microsoft.com/office/powerpoint/2010/main" val="3763879898"/>
              </p:ext>
            </p:extLst>
          </p:nvPr>
        </p:nvGraphicFramePr>
        <p:xfrm>
          <a:off x="586765" y="1283467"/>
          <a:ext cx="11025240" cy="5197764"/>
        </p:xfrm>
        <a:graphic>
          <a:graphicData uri="http://schemas.openxmlformats.org/drawingml/2006/table">
            <a:tbl>
              <a:tblPr/>
              <a:tblGrid>
                <a:gridCol w="3238475">
                  <a:extLst>
                    <a:ext uri="{9D8B030D-6E8A-4147-A177-3AD203B41FA5}">
                      <a16:colId xmlns:a16="http://schemas.microsoft.com/office/drawing/2014/main" val="1864378249"/>
                    </a:ext>
                  </a:extLst>
                </a:gridCol>
                <a:gridCol w="7786765">
                  <a:extLst>
                    <a:ext uri="{9D8B030D-6E8A-4147-A177-3AD203B41FA5}">
                      <a16:colId xmlns:a16="http://schemas.microsoft.com/office/drawing/2014/main" val="2000103014"/>
                    </a:ext>
                  </a:extLst>
                </a:gridCol>
              </a:tblGrid>
              <a:tr h="259553">
                <a:tc>
                  <a:txBody>
                    <a:bodyPr/>
                    <a:lstStyle/>
                    <a:p>
                      <a:pPr algn="l" latinLnBrk="0"/>
                      <a:r>
                        <a:rPr lang="en-US" sz="2200" b="1" smtClean="0">
                          <a:effectLst/>
                          <a:latin typeface="Times New Roman" panose="02020603050405020304" pitchFamily="18" charset="0"/>
                          <a:cs typeface="Times New Roman" panose="02020603050405020304" pitchFamily="18" charset="0"/>
                        </a:rPr>
                        <a:t>Các</a:t>
                      </a:r>
                      <a:r>
                        <a:rPr lang="en-US" sz="2200" b="1" baseline="0" smtClean="0">
                          <a:effectLst/>
                          <a:latin typeface="Times New Roman" panose="02020603050405020304" pitchFamily="18" charset="0"/>
                          <a:cs typeface="Times New Roman" panose="02020603050405020304" pitchFamily="18" charset="0"/>
                        </a:rPr>
                        <a:t> thành phần</a:t>
                      </a:r>
                      <a:endParaRPr lang="vi-VN" sz="2200" b="1">
                        <a:effectLst/>
                        <a:latin typeface="Times New Roman" panose="02020603050405020304" pitchFamily="18" charset="0"/>
                        <a:cs typeface="Times New Roman" panose="02020603050405020304" pitchFamily="18" charset="0"/>
                      </a:endParaRP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en-US" sz="2200" b="1">
                          <a:effectLst/>
                          <a:latin typeface="Times New Roman" panose="02020603050405020304" pitchFamily="18" charset="0"/>
                          <a:cs typeface="Times New Roman" panose="02020603050405020304" pitchFamily="18" charset="0"/>
                        </a:rPr>
                        <a:t>Ý nghĩa/ Chức năng</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1322870888"/>
                  </a:ext>
                </a:extLst>
              </a:tr>
              <a:tr h="259553">
                <a:tc>
                  <a:txBody>
                    <a:bodyPr/>
                    <a:lstStyle/>
                    <a:p>
                      <a:pPr algn="l" latinLnBrk="0"/>
                      <a:r>
                        <a:rPr lang="en-US" sz="2200" b="0">
                          <a:effectLst/>
                          <a:latin typeface="Times New Roman" panose="02020603050405020304" pitchFamily="18" charset="0"/>
                          <a:cs typeface="Times New Roman" panose="02020603050405020304" pitchFamily="18" charset="0"/>
                        </a:rPr>
                        <a:t>QCombobBox(self)</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vi-VN" sz="2200" b="0">
                          <a:effectLst/>
                          <a:latin typeface="Times New Roman" panose="02020603050405020304" pitchFamily="18" charset="0"/>
                          <a:cs typeface="Times New Roman" panose="02020603050405020304" pitchFamily="18" charset="0"/>
                        </a:rPr>
                        <a:t>Constructor để tạo đối tượng QComboBox</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4244062875"/>
                  </a:ext>
                </a:extLst>
              </a:tr>
              <a:tr h="580178">
                <a:tc>
                  <a:txBody>
                    <a:bodyPr/>
                    <a:lstStyle/>
                    <a:p>
                      <a:pPr algn="l" latinLnBrk="0"/>
                      <a:r>
                        <a:rPr lang="en-US" sz="2200" b="0">
                          <a:effectLst/>
                          <a:latin typeface="Times New Roman" panose="02020603050405020304" pitchFamily="18" charset="0"/>
                          <a:cs typeface="Times New Roman" panose="02020603050405020304" pitchFamily="18" charset="0"/>
                        </a:rPr>
                        <a:t>addItem(text, userData)</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vi-VN" sz="2200" b="0">
                          <a:effectLst/>
                          <a:latin typeface="Times New Roman" panose="02020603050405020304" pitchFamily="18" charset="0"/>
                          <a:cs typeface="Times New Roman" panose="02020603050405020304" pitchFamily="18" charset="0"/>
                        </a:rPr>
                        <a:t>Hàm thêm một phần tử vào cuối QComboBox. userData là đối tượng tương ứng lúc thêm phần tử, nó có thể None</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4156665285"/>
                  </a:ext>
                </a:extLst>
              </a:tr>
              <a:tr h="687053">
                <a:tc>
                  <a:txBody>
                    <a:bodyPr/>
                    <a:lstStyle/>
                    <a:p>
                      <a:pPr algn="l" latinLnBrk="0"/>
                      <a:r>
                        <a:rPr lang="en-US" sz="2200" b="0">
                          <a:effectLst/>
                          <a:latin typeface="Times New Roman" panose="02020603050405020304" pitchFamily="18" charset="0"/>
                          <a:cs typeface="Times New Roman" panose="02020603050405020304" pitchFamily="18" charset="0"/>
                        </a:rPr>
                        <a:t>insertItem(index, text, userData)</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vi-VN" sz="2200" b="0">
                          <a:effectLst/>
                          <a:latin typeface="Times New Roman" panose="02020603050405020304" pitchFamily="18" charset="0"/>
                          <a:cs typeface="Times New Roman" panose="02020603050405020304" pitchFamily="18" charset="0"/>
                        </a:rPr>
                        <a:t>Hàm chèn một phần tử vào vị trí index trong QComboBox. userData là đối tượng tương ứng lúc chèn phần tử, nó có thể None</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2126353377"/>
                  </a:ext>
                </a:extLst>
              </a:tr>
              <a:tr h="259553">
                <a:tc>
                  <a:txBody>
                    <a:bodyPr/>
                    <a:lstStyle/>
                    <a:p>
                      <a:pPr algn="l" latinLnBrk="0"/>
                      <a:r>
                        <a:rPr lang="en-US" sz="2200" b="0">
                          <a:effectLst/>
                          <a:latin typeface="Times New Roman" panose="02020603050405020304" pitchFamily="18" charset="0"/>
                          <a:cs typeface="Times New Roman" panose="02020603050405020304" pitchFamily="18" charset="0"/>
                        </a:rPr>
                        <a:t>addItems(texts)</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en-US" sz="2200" b="0">
                          <a:effectLst/>
                          <a:latin typeface="Times New Roman" panose="02020603050405020304" pitchFamily="18" charset="0"/>
                          <a:cs typeface="Times New Roman" panose="02020603050405020304" pitchFamily="18" charset="0"/>
                        </a:rPr>
                        <a:t>Hàm thêm nhiều phần tử vào QComboBox</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4184582033"/>
                  </a:ext>
                </a:extLst>
              </a:tr>
              <a:tr h="366428">
                <a:tc>
                  <a:txBody>
                    <a:bodyPr/>
                    <a:lstStyle/>
                    <a:p>
                      <a:pPr algn="l" latinLnBrk="0"/>
                      <a:r>
                        <a:rPr lang="en-US" sz="2200" b="0">
                          <a:effectLst/>
                          <a:latin typeface="Times New Roman" panose="02020603050405020304" pitchFamily="18" charset="0"/>
                          <a:cs typeface="Times New Roman" panose="02020603050405020304" pitchFamily="18" charset="0"/>
                        </a:rPr>
                        <a:t>insertItems(index,texts)</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en-US" sz="2200" b="0">
                          <a:effectLst/>
                          <a:latin typeface="Times New Roman" panose="02020603050405020304" pitchFamily="18" charset="0"/>
                          <a:cs typeface="Times New Roman" panose="02020603050405020304" pitchFamily="18" charset="0"/>
                        </a:rPr>
                        <a:t>Hàm chèn nhiều phần tử vào QComboBox bắt đầu từ vị trí index</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1742952706"/>
                  </a:ext>
                </a:extLst>
              </a:tr>
              <a:tr h="366428">
                <a:tc>
                  <a:txBody>
                    <a:bodyPr/>
                    <a:lstStyle/>
                    <a:p>
                      <a:pPr algn="l" latinLnBrk="0"/>
                      <a:r>
                        <a:rPr lang="en-US" sz="2200" b="0">
                          <a:effectLst/>
                          <a:latin typeface="Times New Roman" panose="02020603050405020304" pitchFamily="18" charset="0"/>
                          <a:cs typeface="Times New Roman" panose="02020603050405020304" pitchFamily="18" charset="0"/>
                        </a:rPr>
                        <a:t>currentData()</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vi-VN" sz="2200" b="0">
                          <a:effectLst/>
                          <a:latin typeface="Times New Roman" panose="02020603050405020304" pitchFamily="18" charset="0"/>
                          <a:cs typeface="Times New Roman" panose="02020603050405020304" pitchFamily="18" charset="0"/>
                        </a:rPr>
                        <a:t>Hàm trả về đối tượng tại phần tử đang chọn trên QComboBox</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2875627597"/>
                  </a:ext>
                </a:extLst>
              </a:tr>
              <a:tr h="366428">
                <a:tc>
                  <a:txBody>
                    <a:bodyPr/>
                    <a:lstStyle/>
                    <a:p>
                      <a:pPr algn="l" latinLnBrk="0"/>
                      <a:r>
                        <a:rPr lang="en-US" sz="2200" b="0">
                          <a:effectLst/>
                          <a:latin typeface="Times New Roman" panose="02020603050405020304" pitchFamily="18" charset="0"/>
                          <a:cs typeface="Times New Roman" panose="02020603050405020304" pitchFamily="18" charset="0"/>
                        </a:rPr>
                        <a:t>currentIndex()</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en-US" sz="2200" b="0">
                          <a:effectLst/>
                          <a:latin typeface="Times New Roman" panose="02020603050405020304" pitchFamily="18" charset="0"/>
                          <a:cs typeface="Times New Roman" panose="02020603050405020304" pitchFamily="18" charset="0"/>
                        </a:rPr>
                        <a:t>Hàm trả về vị trí hiện tại phần tử đang chọn trên QComboBox</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1730554122"/>
                  </a:ext>
                </a:extLst>
              </a:tr>
              <a:tr h="366428">
                <a:tc>
                  <a:txBody>
                    <a:bodyPr/>
                    <a:lstStyle/>
                    <a:p>
                      <a:pPr algn="l" latinLnBrk="0"/>
                      <a:r>
                        <a:rPr lang="en-US" sz="2200" b="0">
                          <a:effectLst/>
                          <a:latin typeface="Times New Roman" panose="02020603050405020304" pitchFamily="18" charset="0"/>
                          <a:cs typeface="Times New Roman" panose="02020603050405020304" pitchFamily="18" charset="0"/>
                        </a:rPr>
                        <a:t>currentText()</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en-US" sz="2200" b="0">
                          <a:effectLst/>
                          <a:latin typeface="Times New Roman" panose="02020603050405020304" pitchFamily="18" charset="0"/>
                          <a:cs typeface="Times New Roman" panose="02020603050405020304" pitchFamily="18" charset="0"/>
                        </a:rPr>
                        <a:t>Hàm trả về text hiện tại phần tử đang chọn trên QComboBox</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3758532627"/>
                  </a:ext>
                </a:extLst>
              </a:tr>
              <a:tr h="366428">
                <a:tc>
                  <a:txBody>
                    <a:bodyPr/>
                    <a:lstStyle/>
                    <a:p>
                      <a:pPr algn="l" latinLnBrk="0"/>
                      <a:r>
                        <a:rPr lang="en-US" sz="2200" b="0">
                          <a:effectLst/>
                          <a:latin typeface="Times New Roman" panose="02020603050405020304" pitchFamily="18" charset="0"/>
                          <a:cs typeface="Times New Roman" panose="02020603050405020304" pitchFamily="18" charset="0"/>
                        </a:rPr>
                        <a:t>setEditable(True/False)</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en-US" sz="2200" b="0">
                          <a:effectLst/>
                          <a:latin typeface="Times New Roman" panose="02020603050405020304" pitchFamily="18" charset="0"/>
                          <a:cs typeface="Times New Roman" panose="02020603050405020304" pitchFamily="18" charset="0"/>
                        </a:rPr>
                        <a:t>Hàm thiết lập cho phép nhập liệu trong QComboBox hay không</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1042247370"/>
                  </a:ext>
                </a:extLst>
              </a:tr>
              <a:tr h="473303">
                <a:tc>
                  <a:txBody>
                    <a:bodyPr/>
                    <a:lstStyle/>
                    <a:p>
                      <a:pPr algn="l" latinLnBrk="0"/>
                      <a:r>
                        <a:rPr lang="en-US" sz="2200" b="0">
                          <a:effectLst/>
                          <a:latin typeface="Times New Roman" panose="02020603050405020304" pitchFamily="18" charset="0"/>
                          <a:cs typeface="Times New Roman" panose="02020603050405020304" pitchFamily="18" charset="0"/>
                        </a:rPr>
                        <a:t>activated</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tc>
                  <a:txBody>
                    <a:bodyPr/>
                    <a:lstStyle/>
                    <a:p>
                      <a:pPr algn="l" latinLnBrk="0"/>
                      <a:r>
                        <a:rPr lang="vi-VN" sz="2200" b="0">
                          <a:effectLst/>
                          <a:latin typeface="Times New Roman" panose="02020603050405020304" pitchFamily="18" charset="0"/>
                          <a:cs typeface="Times New Roman" panose="02020603050405020304" pitchFamily="18" charset="0"/>
                        </a:rPr>
                        <a:t>signal để xử lý lấy dữ liệu mà người dùng đang chọn phần tử trong QComboBox.</a:t>
                      </a:r>
                    </a:p>
                  </a:txBody>
                  <a:tcPr marL="45804" marR="45804" marT="22902" marB="22902"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noFill/>
                  </a:tcPr>
                </a:tc>
                <a:extLst>
                  <a:ext uri="{0D108BD9-81ED-4DB2-BD59-A6C34878D82A}">
                    <a16:rowId xmlns:a16="http://schemas.microsoft.com/office/drawing/2014/main" val="15319211"/>
                  </a:ext>
                </a:extLst>
              </a:tr>
            </a:tbl>
          </a:graphicData>
        </a:graphic>
      </p:graphicFrame>
    </p:spTree>
    <p:extLst>
      <p:ext uri="{BB962C8B-B14F-4D97-AF65-F5344CB8AC3E}">
        <p14:creationId xmlns:p14="http://schemas.microsoft.com/office/powerpoint/2010/main" val="27522365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5.4.6. QCombobox</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594360" y="986197"/>
            <a:ext cx="11597640" cy="443198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1:</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Gọi thư viện để sử dụng QComboBox</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	from</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PyQt6</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QtWidgets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import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QComboBox</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2:</a:t>
            </a:r>
            <a:r>
              <a:rPr kumimoji="0" lang="en-US" altLang="en-US" sz="2400" b="1"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Tạo đối tượng QComboBox</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QComboBox</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3: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Thêm các dữ liệu vào QComboBox bằng </a:t>
            </a:r>
            <a:r>
              <a:rPr kumimoji="0" lang="en-US" altLang="en-US" sz="2400" b="1"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addItem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hoặc </a:t>
            </a:r>
            <a:r>
              <a:rPr kumimoji="0" lang="en-US" altLang="en-US" sz="2400" b="1"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insertItem</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addItem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'Laptop</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addItem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'Phone &amp; Tablet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addItem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'Smart Watch</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insertItem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990055"/>
                </a:solidFill>
                <a:effectLst/>
                <a:latin typeface="Times New Roman" panose="02020603050405020304" pitchFamily="18" charset="0"/>
                <a:ea typeface="inherit"/>
                <a:cs typeface="Times New Roman" panose="02020603050405020304" pitchFamily="18" charset="0"/>
              </a:rPr>
              <a:t>1</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"Head Phone"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Chúng ta cũng có thể chèn hoặc thêm nhiều dữ liệu cùng một lúc vào QComboBox:</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insertItems</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990055"/>
                </a:solidFill>
                <a:effectLst/>
                <a:latin typeface="Times New Roman" panose="02020603050405020304" pitchFamily="18" charset="0"/>
                <a:ea typeface="inherit"/>
                <a:cs typeface="Times New Roman" panose="02020603050405020304" pitchFamily="18" charset="0"/>
              </a:rPr>
              <a:t>2</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"Mouse"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"Mouse Pad</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addItems</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"Game &amp; Stream"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Monitor</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19169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a:extLst>
              <a:ext uri="{FF2B5EF4-FFF2-40B4-BE49-F238E27FC236}">
                <a16:creationId xmlns:a16="http://schemas.microsoft.com/office/drawing/2014/main" id="{60A82686-C648-5F3E-67A5-A79D3042FD96}"/>
              </a:ext>
            </a:extLst>
          </p:cNvPr>
          <p:cNvSpPr/>
          <p:nvPr/>
        </p:nvSpPr>
        <p:spPr>
          <a:xfrm>
            <a:off x="465234" y="859406"/>
            <a:ext cx="11341948" cy="3046988"/>
          </a:xfrm>
          <a:prstGeom prst="rect">
            <a:avLst/>
          </a:prstGeom>
        </p:spPr>
        <p:txBody>
          <a:bodyPr wrap="square">
            <a:spAutoFit/>
          </a:bodyPr>
          <a:lstStyle/>
          <a:p>
            <a:pPr marL="457200" indent="-457200" algn="just">
              <a:buFont typeface="Wingdings" panose="05000000000000000000" pitchFamily="2" charset="2"/>
              <a:buChar char="v"/>
            </a:pPr>
            <a:r>
              <a:rPr lang="vi-VN" sz="2400" dirty="0">
                <a:latin typeface="Cambria" panose="02040503050406030204" pitchFamily="18" charset="0"/>
              </a:rPr>
              <a:t>5.4. Widgets cơ bản</a:t>
            </a:r>
          </a:p>
          <a:p>
            <a:pPr marL="457200" indent="-457200" algn="just">
              <a:buFont typeface="Wingdings" panose="05000000000000000000" pitchFamily="2" charset="2"/>
              <a:buChar char="v"/>
            </a:pPr>
            <a:r>
              <a:rPr lang="vi-VN" sz="2400" dirty="0">
                <a:latin typeface="Cambria" panose="02040503050406030204" pitchFamily="18" charset="0"/>
              </a:rPr>
              <a:t>5.4.1. QLabel</a:t>
            </a:r>
          </a:p>
          <a:p>
            <a:pPr marL="457200" indent="-457200" algn="just">
              <a:buFont typeface="Wingdings" panose="05000000000000000000" pitchFamily="2" charset="2"/>
              <a:buChar char="v"/>
            </a:pPr>
            <a:r>
              <a:rPr lang="vi-VN" sz="2400" dirty="0">
                <a:latin typeface="Cambria" panose="02040503050406030204" pitchFamily="18" charset="0"/>
              </a:rPr>
              <a:t>5.4.2. QLineEdit</a:t>
            </a:r>
          </a:p>
          <a:p>
            <a:pPr marL="457200" indent="-457200" algn="just">
              <a:buFont typeface="Wingdings" panose="05000000000000000000" pitchFamily="2" charset="2"/>
              <a:buChar char="v"/>
            </a:pPr>
            <a:r>
              <a:rPr lang="vi-VN" sz="2400" dirty="0">
                <a:latin typeface="Cambria" panose="02040503050406030204" pitchFamily="18" charset="0"/>
              </a:rPr>
              <a:t>5.4.3. QPushButton</a:t>
            </a:r>
          </a:p>
          <a:p>
            <a:pPr marL="457200" indent="-457200" algn="just">
              <a:buFont typeface="Wingdings" panose="05000000000000000000" pitchFamily="2" charset="2"/>
              <a:buChar char="v"/>
            </a:pPr>
            <a:r>
              <a:rPr lang="vi-VN" sz="2400" dirty="0">
                <a:latin typeface="Cambria" panose="02040503050406030204" pitchFamily="18" charset="0"/>
              </a:rPr>
              <a:t>5.4.4. QCheckBox</a:t>
            </a:r>
          </a:p>
          <a:p>
            <a:pPr marL="457200" indent="-457200" algn="just">
              <a:buFont typeface="Wingdings" panose="05000000000000000000" pitchFamily="2" charset="2"/>
              <a:buChar char="v"/>
            </a:pPr>
            <a:r>
              <a:rPr lang="vi-VN" sz="2400" dirty="0">
                <a:latin typeface="Cambria" panose="02040503050406030204" pitchFamily="18" charset="0"/>
              </a:rPr>
              <a:t>5.4.5. QRadioButton</a:t>
            </a:r>
          </a:p>
          <a:p>
            <a:pPr marL="457200" indent="-457200" algn="just">
              <a:buFont typeface="Wingdings" panose="05000000000000000000" pitchFamily="2" charset="2"/>
              <a:buChar char="v"/>
            </a:pPr>
            <a:r>
              <a:rPr lang="vi-VN" sz="2400" dirty="0">
                <a:latin typeface="Cambria" panose="02040503050406030204" pitchFamily="18" charset="0"/>
              </a:rPr>
              <a:t>5.4.6. QCombobox</a:t>
            </a:r>
          </a:p>
          <a:p>
            <a:pPr marL="457200" indent="-457200" algn="just">
              <a:buFont typeface="Wingdings" panose="05000000000000000000" pitchFamily="2" charset="2"/>
              <a:buChar char="v"/>
            </a:pPr>
            <a:r>
              <a:rPr lang="vi-VN" sz="2400" dirty="0">
                <a:latin typeface="Cambria" panose="02040503050406030204" pitchFamily="18" charset="0"/>
              </a:rPr>
              <a:t>5.4.7. QListWidget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5.4.6. QCombobox</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502810" y="1000019"/>
            <a:ext cx="10898290" cy="40626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a:t>
            </a: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4:</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Xử lý signal khi người dùng nhấn chọn phần tử trên QComboBox</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activated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connect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processSelectedComboBox</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Slot </a:t>
            </a:r>
            <a:r>
              <a:rPr kumimoji="0" lang="en-US" altLang="en-US" sz="2400" b="1"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processSelectedComboBox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để lấy index và text của phần tử đang chọn trên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QComboBox</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def</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0077AA"/>
                </a:solidFill>
                <a:effectLst/>
                <a:latin typeface="Times New Roman" panose="02020603050405020304" pitchFamily="18" charset="0"/>
                <a:ea typeface="inherit"/>
                <a:cs typeface="Times New Roman" panose="02020603050405020304" pitchFamily="18" charset="0"/>
              </a:rPr>
              <a:t>processSelectedComboBox</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index</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currentIndex</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text</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cboCategory</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currentText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result_label</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setText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f'You selected index= </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index</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 text=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text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8"/>
          <p:cNvSpPr/>
          <p:nvPr/>
        </p:nvSpPr>
        <p:spPr>
          <a:xfrm>
            <a:off x="728132" y="5368291"/>
            <a:ext cx="10783148"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smtClean="0">
                <a:latin typeface="Times New Roman" panose="02020603050405020304" pitchFamily="18" charset="0"/>
                <a:cs typeface="Times New Roman" panose="02020603050405020304" pitchFamily="18" charset="0"/>
                <a:hlinkClick r:id="rId3"/>
              </a:rPr>
              <a:t>https</a:t>
            </a:r>
            <a:r>
              <a:rPr lang="en-US" sz="2400">
                <a:latin typeface="Times New Roman" panose="02020603050405020304" pitchFamily="18" charset="0"/>
                <a:cs typeface="Times New Roman" panose="02020603050405020304" pitchFamily="18" charset="0"/>
                <a:hlinkClick r:id="rId3"/>
              </a:rPr>
              <a:t>://</a:t>
            </a:r>
            <a:r>
              <a:rPr lang="en-US" sz="2400">
                <a:latin typeface="Times New Roman" panose="02020603050405020304" pitchFamily="18" charset="0"/>
                <a:cs typeface="Times New Roman" panose="02020603050405020304" pitchFamily="18" charset="0"/>
                <a:hlinkClick r:id="rId3"/>
              </a:rPr>
              <a:t>tranduythanh.com/2023/11/27/bai-16-qcombobox-basic-widgets-pyqt6</a:t>
            </a:r>
            <a:r>
              <a:rPr lang="en-US" sz="2400" smtClean="0">
                <a:latin typeface="Times New Roman" panose="02020603050405020304" pitchFamily="18" charset="0"/>
                <a:cs typeface="Times New Roman" panose="02020603050405020304" pitchFamily="18" charset="0"/>
                <a:hlinkClick r:id="rId3"/>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84895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5.4.7. QListWidget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448732" y="975241"/>
            <a:ext cx="11324168" cy="1938992"/>
          </a:xfrm>
          <a:prstGeom prst="rect">
            <a:avLst/>
          </a:prstGeom>
        </p:spPr>
        <p:txBody>
          <a:bodyPr wrap="square">
            <a:spAutoFit/>
          </a:bodyPr>
          <a:lstStyle/>
          <a:p>
            <a:r>
              <a:rPr lang="vi-VN" sz="2400">
                <a:solidFill>
                  <a:srgbClr val="1A1A1A"/>
                </a:solidFill>
                <a:latin typeface="+mj-lt"/>
              </a:rPr>
              <a:t>Bài học </a:t>
            </a:r>
            <a:r>
              <a:rPr lang="vi-VN" sz="2400">
                <a:solidFill>
                  <a:srgbClr val="007ACC"/>
                </a:solidFill>
                <a:latin typeface="+mj-lt"/>
                <a:hlinkClick r:id="rId3"/>
              </a:rPr>
              <a:t>QComboBox</a:t>
            </a:r>
            <a:r>
              <a:rPr lang="vi-VN" sz="2400">
                <a:solidFill>
                  <a:srgbClr val="1A1A1A"/>
                </a:solidFill>
                <a:latin typeface="+mj-lt"/>
              </a:rPr>
              <a:t> các bạn đã biết cách hiển thị dữ liệu dạng danh sách rồi, tuy nhiên mặc định widget này chỉ cho lựa chọn một item, và không hiển thị toàn bộ danh sách ra nên đôi khi nó cũng bất tiện. QListWidget sẽ giúp giải quyết vấn đề này, nó là một widget hiển thị toàn bộ danh sách dữ liệu để quan sát và lựa chọn, trong trường hợp dữ liệu nhiều có thể xuất hiện thêm thanh Scroll để xem thêm dữ liệu.</a:t>
            </a:r>
            <a:endParaRPr lang="en-US" sz="2400">
              <a:latin typeface="+mj-lt"/>
            </a:endParaRPr>
          </a:p>
        </p:txBody>
      </p:sp>
      <p:pic>
        <p:nvPicPr>
          <p:cNvPr id="19458" name="Picture 2" descr="https://tranduythanh.com/wp-content/uploads/2023/12/QtDesigner-251-1024x498.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8040" y="2880137"/>
            <a:ext cx="7139940" cy="347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1945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5.4.7. QListWidget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9" name="Table 8"/>
          <p:cNvGraphicFramePr>
            <a:graphicFrameLocks noGrp="1"/>
          </p:cNvGraphicFramePr>
          <p:nvPr>
            <p:extLst>
              <p:ext uri="{D42A27DB-BD31-4B8C-83A1-F6EECF244321}">
                <p14:modId xmlns:p14="http://schemas.microsoft.com/office/powerpoint/2010/main" val="3055984715"/>
              </p:ext>
            </p:extLst>
          </p:nvPr>
        </p:nvGraphicFramePr>
        <p:xfrm>
          <a:off x="624730" y="937802"/>
          <a:ext cx="11177867" cy="5387844"/>
        </p:xfrm>
        <a:graphic>
          <a:graphicData uri="http://schemas.openxmlformats.org/drawingml/2006/table">
            <a:tbl>
              <a:tblPr/>
              <a:tblGrid>
                <a:gridCol w="4010715">
                  <a:extLst>
                    <a:ext uri="{9D8B030D-6E8A-4147-A177-3AD203B41FA5}">
                      <a16:colId xmlns:a16="http://schemas.microsoft.com/office/drawing/2014/main" val="4158380171"/>
                    </a:ext>
                  </a:extLst>
                </a:gridCol>
                <a:gridCol w="7167152">
                  <a:extLst>
                    <a:ext uri="{9D8B030D-6E8A-4147-A177-3AD203B41FA5}">
                      <a16:colId xmlns:a16="http://schemas.microsoft.com/office/drawing/2014/main" val="582938243"/>
                    </a:ext>
                  </a:extLst>
                </a:gridCol>
              </a:tblGrid>
              <a:tr h="281265">
                <a:tc>
                  <a:txBody>
                    <a:bodyPr/>
                    <a:lstStyle/>
                    <a:p>
                      <a:pPr algn="l" latinLnBrk="0"/>
                      <a:r>
                        <a:rPr lang="vi-VN" sz="2000" b="1">
                          <a:effectLst/>
                          <a:latin typeface="Times New Roman" panose="02020603050405020304" pitchFamily="18" charset="0"/>
                          <a:cs typeface="Times New Roman" panose="02020603050405020304" pitchFamily="18" charset="0"/>
                        </a:rPr>
                        <a:t>Thuộc tính/ phương thức/ signal</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tc>
                  <a:txBody>
                    <a:bodyPr/>
                    <a:lstStyle/>
                    <a:p>
                      <a:pPr algn="l" latinLnBrk="0"/>
                      <a:r>
                        <a:rPr lang="en-US" sz="2000" b="1">
                          <a:effectLst/>
                          <a:latin typeface="Times New Roman" panose="02020603050405020304" pitchFamily="18" charset="0"/>
                          <a:cs typeface="Times New Roman" panose="02020603050405020304" pitchFamily="18" charset="0"/>
                        </a:rPr>
                        <a:t>Chức năng</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00"/>
                    </a:solidFill>
                  </a:tcPr>
                </a:tc>
                <a:extLst>
                  <a:ext uri="{0D108BD9-81ED-4DB2-BD59-A6C34878D82A}">
                    <a16:rowId xmlns:a16="http://schemas.microsoft.com/office/drawing/2014/main" val="1240131629"/>
                  </a:ext>
                </a:extLst>
              </a:tr>
              <a:tr h="281265">
                <a:tc>
                  <a:txBody>
                    <a:bodyPr/>
                    <a:lstStyle/>
                    <a:p>
                      <a:pPr algn="l" latinLnBrk="0"/>
                      <a:r>
                        <a:rPr lang="en-US" sz="2000" b="0">
                          <a:effectLst/>
                          <a:latin typeface="Times New Roman" panose="02020603050405020304" pitchFamily="18" charset="0"/>
                          <a:cs typeface="Times New Roman" panose="02020603050405020304" pitchFamily="18" charset="0"/>
                        </a:rPr>
                        <a:t>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000" b="0">
                          <a:effectLst/>
                          <a:latin typeface="Times New Roman" panose="02020603050405020304" pitchFamily="18" charset="0"/>
                          <a:cs typeface="Times New Roman" panose="02020603050405020304" pitchFamily="18" charset="0"/>
                        </a:rPr>
                        <a:t>Class để tạo đối tượng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506478647"/>
                  </a:ext>
                </a:extLst>
              </a:tr>
              <a:tr h="281265">
                <a:tc>
                  <a:txBody>
                    <a:bodyPr/>
                    <a:lstStyle/>
                    <a:p>
                      <a:pPr algn="l" latinLnBrk="0"/>
                      <a:r>
                        <a:rPr lang="en-US" sz="2000" b="0">
                          <a:effectLst/>
                          <a:latin typeface="Times New Roman" panose="02020603050405020304" pitchFamily="18" charset="0"/>
                          <a:cs typeface="Times New Roman" panose="02020603050405020304" pitchFamily="18" charset="0"/>
                        </a:rPr>
                        <a:t>QListWidgetItem</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000" b="0">
                          <a:effectLst/>
                          <a:latin typeface="Times New Roman" panose="02020603050405020304" pitchFamily="18" charset="0"/>
                          <a:cs typeface="Times New Roman" panose="02020603050405020304" pitchFamily="18" charset="0"/>
                        </a:rPr>
                        <a:t>Class dùng để tạo các item cho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3848171046"/>
                  </a:ext>
                </a:extLst>
              </a:tr>
              <a:tr h="281265">
                <a:tc>
                  <a:txBody>
                    <a:bodyPr/>
                    <a:lstStyle/>
                    <a:p>
                      <a:pPr algn="l" latinLnBrk="0"/>
                      <a:r>
                        <a:rPr lang="en-US" sz="2000" b="0">
                          <a:effectLst/>
                          <a:latin typeface="Times New Roman" panose="02020603050405020304" pitchFamily="18" charset="0"/>
                          <a:cs typeface="Times New Roman" panose="02020603050405020304" pitchFamily="18" charset="0"/>
                        </a:rPr>
                        <a:t>addItem(QListWidgetItem)</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000" b="0">
                          <a:effectLst/>
                          <a:latin typeface="Times New Roman" panose="02020603050405020304" pitchFamily="18" charset="0"/>
                          <a:cs typeface="Times New Roman" panose="02020603050405020304" pitchFamily="18" charset="0"/>
                        </a:rPr>
                        <a:t>Hàm thêm một item vào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44834947"/>
                  </a:ext>
                </a:extLst>
              </a:tr>
              <a:tr h="281265">
                <a:tc>
                  <a:txBody>
                    <a:bodyPr/>
                    <a:lstStyle/>
                    <a:p>
                      <a:pPr algn="l" latinLnBrk="0"/>
                      <a:r>
                        <a:rPr lang="en-US" sz="2000" b="0">
                          <a:effectLst/>
                          <a:latin typeface="Times New Roman" panose="02020603050405020304" pitchFamily="18" charset="0"/>
                          <a:cs typeface="Times New Roman" panose="02020603050405020304" pitchFamily="18" charset="0"/>
                        </a:rPr>
                        <a:t>addItems(iterable)</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000" b="0">
                          <a:effectLst/>
                          <a:latin typeface="Times New Roman" panose="02020603050405020304" pitchFamily="18" charset="0"/>
                          <a:cs typeface="Times New Roman" panose="02020603050405020304" pitchFamily="18" charset="0"/>
                        </a:rPr>
                        <a:t>Hàm thêm nhiều items vào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576204308"/>
                  </a:ext>
                </a:extLst>
              </a:tr>
              <a:tr h="397080">
                <a:tc>
                  <a:txBody>
                    <a:bodyPr/>
                    <a:lstStyle/>
                    <a:p>
                      <a:pPr algn="l" latinLnBrk="0"/>
                      <a:r>
                        <a:rPr lang="en-US" sz="2000" b="0">
                          <a:effectLst/>
                          <a:latin typeface="Times New Roman" panose="02020603050405020304" pitchFamily="18" charset="0"/>
                          <a:cs typeface="Times New Roman" panose="02020603050405020304" pitchFamily="18" charset="0"/>
                        </a:rPr>
                        <a:t>insertItem(row, QListWidgetItem)</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000" b="0">
                          <a:effectLst/>
                          <a:latin typeface="Times New Roman" panose="02020603050405020304" pitchFamily="18" charset="0"/>
                          <a:cs typeface="Times New Roman" panose="02020603050405020304" pitchFamily="18" charset="0"/>
                        </a:rPr>
                        <a:t>Hàm chèn một item vào QListWidget ở vị trí thứ row</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912538820"/>
                  </a:ext>
                </a:extLst>
              </a:tr>
              <a:tr h="397080">
                <a:tc>
                  <a:txBody>
                    <a:bodyPr/>
                    <a:lstStyle/>
                    <a:p>
                      <a:pPr algn="l" latinLnBrk="0"/>
                      <a:r>
                        <a:rPr lang="en-US" sz="2000" b="0">
                          <a:effectLst/>
                          <a:latin typeface="Times New Roman" panose="02020603050405020304" pitchFamily="18" charset="0"/>
                          <a:cs typeface="Times New Roman" panose="02020603050405020304" pitchFamily="18" charset="0"/>
                        </a:rPr>
                        <a:t>item(row)</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000" b="0">
                          <a:effectLst/>
                          <a:latin typeface="Times New Roman" panose="02020603050405020304" pitchFamily="18" charset="0"/>
                          <a:cs typeface="Times New Roman" panose="02020603050405020304" pitchFamily="18" charset="0"/>
                        </a:rPr>
                        <a:t>Hàm trả về QListWidgetItem ở vị trí thứ row</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052636372"/>
                  </a:ext>
                </a:extLst>
              </a:tr>
              <a:tr h="397080">
                <a:tc>
                  <a:txBody>
                    <a:bodyPr/>
                    <a:lstStyle/>
                    <a:p>
                      <a:pPr algn="l" latinLnBrk="0"/>
                      <a:r>
                        <a:rPr lang="en-US" sz="2000" b="0">
                          <a:effectLst/>
                          <a:latin typeface="Times New Roman" panose="02020603050405020304" pitchFamily="18" charset="0"/>
                          <a:cs typeface="Times New Roman" panose="02020603050405020304" pitchFamily="18" charset="0"/>
                        </a:rPr>
                        <a:t>takeItem(row)</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000" b="0">
                          <a:effectLst/>
                          <a:latin typeface="Times New Roman" panose="02020603050405020304" pitchFamily="18" charset="0"/>
                          <a:cs typeface="Times New Roman" panose="02020603050405020304" pitchFamily="18" charset="0"/>
                        </a:rPr>
                        <a:t>Hàm xóa một item ở dòng thứ row ra khỏi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236630937"/>
                  </a:ext>
                </a:extLst>
              </a:tr>
              <a:tr h="281265">
                <a:tc>
                  <a:txBody>
                    <a:bodyPr/>
                    <a:lstStyle/>
                    <a:p>
                      <a:pPr algn="l" latinLnBrk="0"/>
                      <a:r>
                        <a:rPr lang="en-US" sz="2000" b="0">
                          <a:effectLst/>
                          <a:latin typeface="Times New Roman" panose="02020603050405020304" pitchFamily="18" charset="0"/>
                          <a:cs typeface="Times New Roman" panose="02020603050405020304" pitchFamily="18" charset="0"/>
                        </a:rPr>
                        <a:t>currentRow()</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000" b="0">
                          <a:effectLst/>
                          <a:latin typeface="Times New Roman" panose="02020603050405020304" pitchFamily="18" charset="0"/>
                          <a:cs typeface="Times New Roman" panose="02020603050405020304" pitchFamily="18" charset="0"/>
                        </a:rPr>
                        <a:t>Hàm trả về vị trí đang chọn trong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1301177670"/>
                  </a:ext>
                </a:extLst>
              </a:tr>
              <a:tr h="281265">
                <a:tc>
                  <a:txBody>
                    <a:bodyPr/>
                    <a:lstStyle/>
                    <a:p>
                      <a:pPr algn="l" latinLnBrk="0"/>
                      <a:r>
                        <a:rPr lang="en-US" sz="2000" b="0">
                          <a:effectLst/>
                          <a:latin typeface="Times New Roman" panose="02020603050405020304" pitchFamily="18" charset="0"/>
                          <a:cs typeface="Times New Roman" panose="02020603050405020304" pitchFamily="18" charset="0"/>
                        </a:rPr>
                        <a:t>clear()</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en-US" sz="2000" b="0">
                          <a:effectLst/>
                          <a:latin typeface="Times New Roman" panose="02020603050405020304" pitchFamily="18" charset="0"/>
                          <a:cs typeface="Times New Roman" panose="02020603050405020304" pitchFamily="18" charset="0"/>
                        </a:rPr>
                        <a:t>Hàm xóa toàn bộ item trong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307795740"/>
                  </a:ext>
                </a:extLst>
              </a:tr>
              <a:tr h="397080">
                <a:tc>
                  <a:txBody>
                    <a:bodyPr/>
                    <a:lstStyle/>
                    <a:p>
                      <a:pPr algn="l" latinLnBrk="0"/>
                      <a:r>
                        <a:rPr lang="en-US" sz="2000" b="0">
                          <a:effectLst/>
                          <a:latin typeface="Times New Roman" panose="02020603050405020304" pitchFamily="18" charset="0"/>
                          <a:cs typeface="Times New Roman" panose="02020603050405020304" pitchFamily="18" charset="0"/>
                        </a:rPr>
                        <a:t>itemClicked</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000" b="0">
                          <a:effectLst/>
                          <a:latin typeface="Times New Roman" panose="02020603050405020304" pitchFamily="18" charset="0"/>
                          <a:cs typeface="Times New Roman" panose="02020603050405020304" pitchFamily="18" charset="0"/>
                        </a:rPr>
                        <a:t>signal lắng nghe người dùng nhấn chuột vào Item trên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2081461699"/>
                  </a:ext>
                </a:extLst>
              </a:tr>
              <a:tr h="397080">
                <a:tc>
                  <a:txBody>
                    <a:bodyPr/>
                    <a:lstStyle/>
                    <a:p>
                      <a:pPr algn="l" latinLnBrk="0"/>
                      <a:r>
                        <a:rPr lang="en-US" sz="2000" b="0">
                          <a:effectLst/>
                          <a:latin typeface="Times New Roman" panose="02020603050405020304" pitchFamily="18" charset="0"/>
                          <a:cs typeface="Times New Roman" panose="02020603050405020304" pitchFamily="18" charset="0"/>
                        </a:rPr>
                        <a:t>itemDoubleClicked</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000" b="0">
                          <a:effectLst/>
                          <a:latin typeface="Times New Roman" panose="02020603050405020304" pitchFamily="18" charset="0"/>
                          <a:cs typeface="Times New Roman" panose="02020603050405020304" pitchFamily="18" charset="0"/>
                        </a:rPr>
                        <a:t>signal lắng nghe người dùng nhấn double chuột vào Item trên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260045721"/>
                  </a:ext>
                </a:extLst>
              </a:tr>
              <a:tr h="397080">
                <a:tc>
                  <a:txBody>
                    <a:bodyPr/>
                    <a:lstStyle/>
                    <a:p>
                      <a:pPr algn="l" latinLnBrk="0"/>
                      <a:r>
                        <a:rPr lang="en-US" sz="2000" b="0">
                          <a:effectLst/>
                          <a:latin typeface="Times New Roman" panose="02020603050405020304" pitchFamily="18" charset="0"/>
                          <a:cs typeface="Times New Roman" panose="02020603050405020304" pitchFamily="18" charset="0"/>
                        </a:rPr>
                        <a:t>itemSelectionChanged</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tc>
                  <a:txBody>
                    <a:bodyPr/>
                    <a:lstStyle/>
                    <a:p>
                      <a:pPr algn="l" latinLnBrk="0"/>
                      <a:r>
                        <a:rPr lang="vi-VN" sz="2000" b="0">
                          <a:effectLst/>
                          <a:latin typeface="Times New Roman" panose="02020603050405020304" pitchFamily="18" charset="0"/>
                          <a:cs typeface="Times New Roman" panose="02020603050405020304" pitchFamily="18" charset="0"/>
                        </a:rPr>
                        <a:t>signal lắng nghe người dùng thay đổi lựa chọn Item trên QListWidget</a:t>
                      </a:r>
                    </a:p>
                  </a:txBody>
                  <a:tcPr marL="49635" marR="49635" marT="24818" marB="24818" anchor="ctr">
                    <a:lnL w="7620" cap="flat" cmpd="sng" algn="ctr">
                      <a:solidFill>
                        <a:srgbClr val="D1D1D1"/>
                      </a:solidFill>
                      <a:prstDash val="solid"/>
                      <a:round/>
                      <a:headEnd type="none" w="med" len="med"/>
                      <a:tailEnd type="none" w="med" len="med"/>
                    </a:lnL>
                    <a:lnR w="7620" cap="flat" cmpd="sng" algn="ctr">
                      <a:solidFill>
                        <a:srgbClr val="D1D1D1"/>
                      </a:solidFill>
                      <a:prstDash val="solid"/>
                      <a:round/>
                      <a:headEnd type="none" w="med" len="med"/>
                      <a:tailEnd type="none" w="med" len="med"/>
                    </a:lnR>
                    <a:lnT w="7620" cap="flat" cmpd="sng" algn="ctr">
                      <a:solidFill>
                        <a:srgbClr val="D1D1D1"/>
                      </a:solidFill>
                      <a:prstDash val="solid"/>
                      <a:round/>
                      <a:headEnd type="none" w="med" len="med"/>
                      <a:tailEnd type="none" w="med" len="med"/>
                    </a:lnT>
                    <a:lnB w="7620" cap="flat" cmpd="sng" algn="ctr">
                      <a:solidFill>
                        <a:srgbClr val="D1D1D1"/>
                      </a:solidFill>
                      <a:prstDash val="solid"/>
                      <a:round/>
                      <a:headEnd type="none" w="med" len="med"/>
                      <a:tailEnd type="none" w="med" len="med"/>
                    </a:lnB>
                    <a:solidFill>
                      <a:srgbClr val="FFFFFF"/>
                    </a:solidFill>
                  </a:tcPr>
                </a:tc>
                <a:extLst>
                  <a:ext uri="{0D108BD9-81ED-4DB2-BD59-A6C34878D82A}">
                    <a16:rowId xmlns:a16="http://schemas.microsoft.com/office/drawing/2014/main" val="4002831526"/>
                  </a:ext>
                </a:extLst>
              </a:tr>
            </a:tbl>
          </a:graphicData>
        </a:graphic>
      </p:graphicFrame>
    </p:spTree>
    <p:extLst>
      <p:ext uri="{BB962C8B-B14F-4D97-AF65-F5344CB8AC3E}">
        <p14:creationId xmlns:p14="http://schemas.microsoft.com/office/powerpoint/2010/main" val="33883920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5.4.7. QListWidget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480910" y="873881"/>
            <a:ext cx="11575519"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1:</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Tạo đối tượng QListWidget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QListWidget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2:</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Gọi các hàm addItem, addItems để thêm item vào QListWidget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addItems</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"Learn Python"</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"Machine Learning"</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"Deep Learning"</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addItem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"Smart Contract"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Ở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trên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ta</a:t>
            </a:r>
            <a:r>
              <a:rPr kumimoji="0" lang="en-US" altLang="en-US" sz="2400" b="0" i="0" u="none" strike="noStrike" cap="none" normalizeH="0" smtClean="0">
                <a:ln>
                  <a:noFill/>
                </a:ln>
                <a:solidFill>
                  <a:srgbClr val="1A1A1A"/>
                </a:solidFill>
                <a:effectLst/>
                <a:latin typeface="Times New Roman" panose="02020603050405020304" pitchFamily="18" charset="0"/>
                <a:cs typeface="Times New Roman" panose="02020603050405020304" pitchFamily="18" charset="0"/>
              </a:rPr>
              <a:t> dùng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addItems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và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addItem</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Ta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cũng có thể tạo đối tượng QListWidgetItem để đưa từng Item vào, tuy nhiên trường hợp này ta có thể cấu hình Icon, màu nền, màu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chữ</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item</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QListWidgetItem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setText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"Metaverse"</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setIcon</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QIcon</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"images/ic_metaverse.png</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setForeground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GlobalColor</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red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setBackground</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Qt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GlobalColor</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yellow</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addItem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13157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5.4.7. QListWidget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480910" y="866033"/>
            <a:ext cx="11575519"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a:t>
            </a: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3:</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Để chèn item vào QListWidget ta dùng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hàm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insertItem. Hàm này có 2 đối số, đối số 1 là vị trí muốn chèn, đối số 2 là giá trị muốn chèn. Ví dụ dưới đây sẽ chèn item vào vị trí đằng sau dòng mà người dùng đang chọn:</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item</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"Value or QListWidgetItem</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current_row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currentRow</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insertItem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current_row</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990055"/>
                </a:solidFill>
                <a:effectLst/>
                <a:latin typeface="Times New Roman" panose="02020603050405020304" pitchFamily="18" charset="0"/>
                <a:ea typeface="inherit"/>
                <a:cs typeface="Times New Roman" panose="02020603050405020304" pitchFamily="18" charset="0"/>
              </a:rPr>
              <a:t>1</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4:</a:t>
            </a:r>
            <a:r>
              <a:rPr kumimoji="0" lang="en-US" altLang="en-US" sz="2400" b="1"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Để chỉnh sửa Item trong QListWidget ta làm như sau:</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updatedItem</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990055"/>
                </a:solidFill>
                <a:effectLst/>
                <a:latin typeface="Times New Roman" panose="02020603050405020304" pitchFamily="18" charset="0"/>
                <a:ea typeface="inherit"/>
                <a:cs typeface="Times New Roman" panose="02020603050405020304" pitchFamily="18" charset="0"/>
              </a:rPr>
              <a:t>0</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lvl="1">
              <a:buClrTx/>
              <a:buFontTx/>
              <a:buNone/>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updatedItem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setText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407B08"/>
                </a:solidFill>
                <a:effectLst/>
                <a:latin typeface="Times New Roman" panose="02020603050405020304" pitchFamily="18" charset="0"/>
                <a:ea typeface="inherit"/>
                <a:cs typeface="Times New Roman" panose="02020603050405020304" pitchFamily="18" charset="0"/>
              </a:rPr>
              <a:t>"New value for item at row 0"</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5:</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Để xóa item đang chọn ra khỏi QListWidget ta gọi lệnh takeItem</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current_row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currentRow</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if</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current_row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&gt;=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990055"/>
                </a:solidFill>
                <a:effectLst/>
                <a:latin typeface="Times New Roman" panose="02020603050405020304" pitchFamily="18" charset="0"/>
                <a:ea typeface="inherit"/>
                <a:cs typeface="Times New Roman" panose="02020603050405020304" pitchFamily="18" charset="0"/>
              </a:rPr>
              <a:t>0</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current_item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takeItem</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current_row</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a:t>
            </a:r>
            <a:endPar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a:solidFill>
                  <a:srgbClr val="1A1A1A"/>
                </a:solidFill>
                <a:latin typeface="Times New Roman" panose="02020603050405020304" pitchFamily="18" charset="0"/>
                <a:ea typeface="inherit"/>
                <a:cs typeface="Times New Roman" panose="02020603050405020304" pitchFamily="18" charset="0"/>
              </a:rPr>
              <a:t>	</a:t>
            </a:r>
            <a:r>
              <a:rPr kumimoji="0" lang="en-US" altLang="en-US" sz="2400" b="0" i="0" u="none" strike="noStrike" cap="none" normalizeH="0" baseline="0" smtClean="0">
                <a:ln>
                  <a:noFill/>
                </a:ln>
                <a:solidFill>
                  <a:srgbClr val="C72C4C"/>
                </a:solidFill>
                <a:effectLst/>
                <a:latin typeface="Times New Roman" panose="02020603050405020304" pitchFamily="18" charset="0"/>
                <a:ea typeface="inherit"/>
                <a:cs typeface="Times New Roman" panose="02020603050405020304" pitchFamily="18" charset="0"/>
              </a:rPr>
              <a:t>del</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current_item</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687052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5.4.7. QListWidget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502810" y="940804"/>
            <a:ext cx="11575519" cy="73866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Bước </a:t>
            </a:r>
            <a:r>
              <a:rPr kumimoji="0" lang="en-US" altLang="en-US" sz="2400" b="1" i="0" u="sng"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6:</a:t>
            </a:r>
            <a:r>
              <a:rPr kumimoji="0" lang="en-US" altLang="en-US" sz="2400" b="0" i="0" u="none" strike="noStrike" cap="none" normalizeH="0" baseline="0" smtClean="0">
                <a:ln>
                  <a:noFill/>
                </a:ln>
                <a:solidFill>
                  <a:srgbClr val="1A1A1A"/>
                </a:solidFill>
                <a:effectLst/>
                <a:latin typeface="Times New Roman" panose="02020603050405020304" pitchFamily="18" charset="0"/>
                <a:cs typeface="Times New Roman" panose="02020603050405020304" pitchFamily="18" charset="0"/>
              </a:rPr>
              <a:t> Để xóa toàn bộ item ra khỏi QListWidget ta gọi lệnh clear():</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	self</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list_widget</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smtClean="0">
                <a:ln>
                  <a:noFill/>
                </a:ln>
                <a:solidFill>
                  <a:srgbClr val="1A1A1A"/>
                </a:solidFill>
                <a:effectLst/>
                <a:latin typeface="Times New Roman" panose="02020603050405020304" pitchFamily="18" charset="0"/>
                <a:ea typeface="inherit"/>
                <a:cs typeface="Times New Roman" panose="02020603050405020304" pitchFamily="18" charset="0"/>
              </a:rPr>
              <a:t>clear</a:t>
            </a:r>
            <a:r>
              <a:rPr kumimoji="0" lang="en-US" altLang="en-US" sz="2400" b="0" i="0" u="none" strike="noStrike" cap="none" normalizeH="0" baseline="0" smtClean="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9" name="Rectangle 8"/>
          <p:cNvSpPr/>
          <p:nvPr/>
        </p:nvSpPr>
        <p:spPr>
          <a:xfrm>
            <a:off x="480910" y="2059812"/>
            <a:ext cx="11315810"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smtClean="0">
                <a:latin typeface="Times New Roman" panose="02020603050405020304" pitchFamily="18" charset="0"/>
                <a:cs typeface="Times New Roman" panose="02020603050405020304" pitchFamily="18" charset="0"/>
                <a:hlinkClick r:id="rId3"/>
              </a:rPr>
              <a:t>https</a:t>
            </a:r>
            <a:r>
              <a:rPr lang="en-US" sz="2400">
                <a:latin typeface="Times New Roman" panose="02020603050405020304" pitchFamily="18" charset="0"/>
                <a:cs typeface="Times New Roman" panose="02020603050405020304" pitchFamily="18" charset="0"/>
                <a:hlinkClick r:id="rId3"/>
              </a:rPr>
              <a:t>://</a:t>
            </a:r>
            <a:r>
              <a:rPr lang="en-US" sz="2400">
                <a:latin typeface="Times New Roman" panose="02020603050405020304" pitchFamily="18" charset="0"/>
                <a:cs typeface="Times New Roman" panose="02020603050405020304" pitchFamily="18" charset="0"/>
                <a:hlinkClick r:id="rId3"/>
              </a:rPr>
              <a:t>tranduythanh.com/2023/12/01/bai-17-qlistwidget-part-1-basic-widgets-pyqt6</a:t>
            </a:r>
            <a:r>
              <a:rPr lang="en-US" sz="2400" smtClean="0">
                <a:latin typeface="Times New Roman" panose="02020603050405020304" pitchFamily="18" charset="0"/>
                <a:cs typeface="Times New Roman" panose="02020603050405020304" pitchFamily="18" charset="0"/>
                <a:hlinkClick r:id="rId3"/>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408566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smtClean="0">
                  <a:latin typeface="Cambria" panose="02040503050406030204" pitchFamily="18" charset="0"/>
                </a:rPr>
                <a:t>Bài tập củng cố</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8222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smtClean="0">
                <a:latin typeface="Cambria" panose="02040503050406030204" pitchFamily="18" charset="0"/>
              </a:rPr>
              <a:t>Thực hiện bài Quản lý Employee như dưới đây: </a:t>
            </a:r>
            <a:endParaRPr lang="en-US" sz="2800" dirty="0">
              <a:latin typeface="Cambria" panose="02040503050406030204" pitchFamily="18" charset="0"/>
            </a:endParaRPr>
          </a:p>
        </p:txBody>
      </p:sp>
      <p:pic>
        <p:nvPicPr>
          <p:cNvPr id="23554" name="Picture 2" descr="https://tranduythanh.com/wp-content/uploads/2023/12/QtDesigner-256-904x10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4343" y="1369618"/>
            <a:ext cx="4591684" cy="5201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80911" y="1412207"/>
            <a:ext cx="6628549" cy="4832092"/>
          </a:xfrm>
          <a:prstGeom prst="rect">
            <a:avLst/>
          </a:prstGeom>
        </p:spPr>
        <p:txBody>
          <a:bodyPr wrap="square">
            <a:spAutoFit/>
          </a:bodyPr>
          <a:lstStyle/>
          <a:p>
            <a:pPr algn="just">
              <a:buFont typeface="Arial" panose="020B0604020202020204" pitchFamily="34" charset="0"/>
              <a:buChar char="•"/>
            </a:pPr>
            <a:r>
              <a:rPr lang="vi-VN" sz="2200" b="1">
                <a:solidFill>
                  <a:srgbClr val="1A1A1A"/>
                </a:solidFill>
                <a:latin typeface="+mj-lt"/>
              </a:rPr>
              <a:t>(1) </a:t>
            </a:r>
            <a:r>
              <a:rPr lang="vi-VN" sz="2200">
                <a:solidFill>
                  <a:srgbClr val="1A1A1A"/>
                </a:solidFill>
                <a:latin typeface="+mj-lt"/>
              </a:rPr>
              <a:t>Chức năng mô hình hóa hướng đối tượng: Lớp Employee được thiết kế và được mô hình hóa dữ liệu từ giao diện vào danh sách hướng đối tượng Employee cũng như mapping thành định dạng JSon Array để lưu vào ổ cứng (gọi là Json Encode). Chức năng này sẽ hỗ trợ các thao tác Thêm mới Employee, Chỉnh sửa Employee và Xóa Employee. Khi có sự thay đổi dữ liệu thì chương trình sẽ lưu dữ liệu xuống ổ cứng với định dạn JSon</a:t>
            </a:r>
          </a:p>
          <a:p>
            <a:pPr algn="just">
              <a:buFont typeface="Arial" panose="020B0604020202020204" pitchFamily="34" charset="0"/>
              <a:buChar char="•"/>
            </a:pPr>
            <a:r>
              <a:rPr lang="vi-VN" sz="2200" b="1">
                <a:solidFill>
                  <a:srgbClr val="1A1A1A"/>
                </a:solidFill>
                <a:latin typeface="+mj-lt"/>
              </a:rPr>
              <a:t>(2) </a:t>
            </a:r>
            <a:r>
              <a:rPr lang="vi-VN" sz="2200">
                <a:solidFill>
                  <a:srgbClr val="1A1A1A"/>
                </a:solidFill>
                <a:latin typeface="+mj-lt"/>
              </a:rPr>
              <a:t>Chức năng phục hồi dữ liệu và mô hình hóa lại hướng đối tượng từ JSon Array được lưu trong ổ cứng lên bộ nhớ và được mapping và danh sách đối tượng Employee (gọi là Json Decode). Chức năng này sẽ hỗ trợ thao tác hiển thị lại dữ liệu danh sách Employee lên </a:t>
            </a:r>
            <a:r>
              <a:rPr lang="vi-VN" sz="2200">
                <a:solidFill>
                  <a:srgbClr val="1A1A1A"/>
                </a:solidFill>
                <a:latin typeface="+mj-lt"/>
              </a:rPr>
              <a:t>giao </a:t>
            </a:r>
            <a:r>
              <a:rPr lang="vi-VN" sz="2200" smtClean="0">
                <a:solidFill>
                  <a:srgbClr val="1A1A1A"/>
                </a:solidFill>
                <a:latin typeface="+mj-lt"/>
              </a:rPr>
              <a:t>diện</a:t>
            </a:r>
            <a:endParaRPr lang="vi-VN" sz="2200">
              <a:solidFill>
                <a:srgbClr val="1A1A1A"/>
              </a:solidFill>
              <a:latin typeface="+mj-lt"/>
            </a:endParaRPr>
          </a:p>
        </p:txBody>
      </p:sp>
    </p:spTree>
    <p:extLst>
      <p:ext uri="{BB962C8B-B14F-4D97-AF65-F5344CB8AC3E}">
        <p14:creationId xmlns:p14="http://schemas.microsoft.com/office/powerpoint/2010/main" val="12901866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Bài tập củng cố</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3554" name="Picture 2" descr="https://tranduythanh.com/wp-content/uploads/2023/12/QtDesigner-256-904x10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246" y="921130"/>
            <a:ext cx="4591684" cy="5201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67565" y="1023587"/>
            <a:ext cx="6748575" cy="4832092"/>
          </a:xfrm>
          <a:prstGeom prst="rect">
            <a:avLst/>
          </a:prstGeom>
        </p:spPr>
        <p:txBody>
          <a:bodyPr wrap="square">
            <a:spAutoFit/>
          </a:bodyPr>
          <a:lstStyle/>
          <a:p>
            <a:pPr algn="just">
              <a:buFont typeface="Arial" panose="020B0604020202020204" pitchFamily="34" charset="0"/>
              <a:buChar char="•"/>
            </a:pPr>
            <a:r>
              <a:rPr lang="vi-VN" sz="2200" b="1" smtClean="0">
                <a:solidFill>
                  <a:srgbClr val="1A1A1A"/>
                </a:solidFill>
                <a:latin typeface="+mj-lt"/>
              </a:rPr>
              <a:t>(</a:t>
            </a:r>
            <a:r>
              <a:rPr lang="vi-VN" sz="2200" b="1">
                <a:solidFill>
                  <a:srgbClr val="1A1A1A"/>
                </a:solidFill>
                <a:latin typeface="+mj-lt"/>
              </a:rPr>
              <a:t>3)</a:t>
            </a:r>
            <a:r>
              <a:rPr lang="vi-VN" sz="2200">
                <a:solidFill>
                  <a:srgbClr val="1A1A1A"/>
                </a:solidFill>
                <a:latin typeface="+mj-lt"/>
              </a:rPr>
              <a:t> Chức năng “</a:t>
            </a:r>
            <a:r>
              <a:rPr lang="vi-VN" sz="2200" b="1">
                <a:solidFill>
                  <a:srgbClr val="1A1A1A"/>
                </a:solidFill>
                <a:latin typeface="+mj-lt"/>
              </a:rPr>
              <a:t>New</a:t>
            </a:r>
            <a:r>
              <a:rPr lang="vi-VN" sz="2200">
                <a:solidFill>
                  <a:srgbClr val="1A1A1A"/>
                </a:solidFill>
                <a:latin typeface="+mj-lt"/>
              </a:rPr>
              <a:t>“: Khi nhấn vào button này thì các QLineEdit sẽ bỏ trống và con trỏ văn bản được focus tới ô “Name” để người sử dụng dễ dàng nhập liệu</a:t>
            </a:r>
          </a:p>
          <a:p>
            <a:pPr algn="just">
              <a:buFont typeface="Arial" panose="020B0604020202020204" pitchFamily="34" charset="0"/>
              <a:buChar char="•"/>
            </a:pPr>
            <a:r>
              <a:rPr lang="vi-VN" sz="2200" b="1">
                <a:solidFill>
                  <a:srgbClr val="1A1A1A"/>
                </a:solidFill>
                <a:latin typeface="+mj-lt"/>
              </a:rPr>
              <a:t>(4) </a:t>
            </a:r>
            <a:r>
              <a:rPr lang="vi-VN" sz="2200">
                <a:solidFill>
                  <a:srgbClr val="1A1A1A"/>
                </a:solidFill>
                <a:latin typeface="+mj-lt"/>
              </a:rPr>
              <a:t>Chức năng “</a:t>
            </a:r>
            <a:r>
              <a:rPr lang="vi-VN" sz="2200" b="1">
                <a:solidFill>
                  <a:srgbClr val="1A1A1A"/>
                </a:solidFill>
                <a:latin typeface="+mj-lt"/>
              </a:rPr>
              <a:t>Save</a:t>
            </a:r>
            <a:r>
              <a:rPr lang="vi-VN" sz="2200">
                <a:solidFill>
                  <a:srgbClr val="1A1A1A"/>
                </a:solidFill>
                <a:latin typeface="+mj-lt"/>
              </a:rPr>
              <a:t>“: Chức năng này có 2 nhiệm vụ là lưu mới Employee hoặc cập nhật Employee. Nếu Email tồn tại thì cập nhật, còn Email không tồn tại thì thêm mới. Các bạn có thể bổ sung thêm các thuộc tính khác như ID cho Employee. Khi “Save” thành công thì chương trình vừa hiển thị dữ liệu lên giao diện QListWidget vừa lưu danh sách dữ liệu từ giao diện xuống ổ cứng với định dạng JSon (JSon Array vì ta lưu danh sách, tuy nhiên để nói ngắn gọn ta có thể nói Json thì mọi người đều hiểu). Lưu ý rằng tương ứng với giới tính mà Icon hiển thị của mỗi QListWidgetItem sẽ có Icon khác </a:t>
            </a:r>
            <a:r>
              <a:rPr lang="vi-VN" sz="2200">
                <a:solidFill>
                  <a:srgbClr val="1A1A1A"/>
                </a:solidFill>
                <a:latin typeface="+mj-lt"/>
              </a:rPr>
              <a:t>nhau</a:t>
            </a:r>
            <a:r>
              <a:rPr lang="vi-VN" sz="2200" smtClean="0">
                <a:solidFill>
                  <a:srgbClr val="1A1A1A"/>
                </a:solidFill>
                <a:latin typeface="+mj-lt"/>
              </a:rPr>
              <a:t>.</a:t>
            </a:r>
            <a:endParaRPr lang="vi-VN" sz="2200">
              <a:solidFill>
                <a:srgbClr val="1A1A1A"/>
              </a:solidFill>
              <a:latin typeface="+mj-lt"/>
            </a:endParaRPr>
          </a:p>
        </p:txBody>
      </p:sp>
    </p:spTree>
    <p:extLst>
      <p:ext uri="{BB962C8B-B14F-4D97-AF65-F5344CB8AC3E}">
        <p14:creationId xmlns:p14="http://schemas.microsoft.com/office/powerpoint/2010/main" val="98899784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Bài tập củng cố</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3554" name="Picture 2" descr="https://tranduythanh.com/wp-content/uploads/2023/12/QtDesigner-256-904x102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079" y="515944"/>
            <a:ext cx="4281484" cy="484982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53375" y="878520"/>
            <a:ext cx="7069461" cy="3816429"/>
          </a:xfrm>
          <a:prstGeom prst="rect">
            <a:avLst/>
          </a:prstGeom>
        </p:spPr>
        <p:txBody>
          <a:bodyPr wrap="square">
            <a:spAutoFit/>
          </a:bodyPr>
          <a:lstStyle/>
          <a:p>
            <a:pPr algn="just">
              <a:buFont typeface="Arial" panose="020B0604020202020204" pitchFamily="34" charset="0"/>
              <a:buChar char="•"/>
            </a:pPr>
            <a:r>
              <a:rPr lang="vi-VN" sz="2200" b="1" smtClean="0">
                <a:solidFill>
                  <a:srgbClr val="1A1A1A"/>
                </a:solidFill>
                <a:latin typeface="+mj-lt"/>
              </a:rPr>
              <a:t>(</a:t>
            </a:r>
            <a:r>
              <a:rPr lang="vi-VN" sz="2200" b="1">
                <a:solidFill>
                  <a:srgbClr val="1A1A1A"/>
                </a:solidFill>
                <a:latin typeface="+mj-lt"/>
              </a:rPr>
              <a:t>5) </a:t>
            </a:r>
            <a:r>
              <a:rPr lang="vi-VN" sz="2200">
                <a:solidFill>
                  <a:srgbClr val="1A1A1A"/>
                </a:solidFill>
                <a:latin typeface="+mj-lt"/>
              </a:rPr>
              <a:t>Chức năng “</a:t>
            </a:r>
            <a:r>
              <a:rPr lang="vi-VN" sz="2200" b="1">
                <a:solidFill>
                  <a:srgbClr val="1A1A1A"/>
                </a:solidFill>
                <a:latin typeface="+mj-lt"/>
              </a:rPr>
              <a:t>Delete</a:t>
            </a:r>
            <a:r>
              <a:rPr lang="vi-VN" sz="2200">
                <a:solidFill>
                  <a:srgbClr val="1A1A1A"/>
                </a:solidFill>
                <a:latin typeface="+mj-lt"/>
              </a:rPr>
              <a:t>“: Chương trình sẽ kiểm tra tất cả các dòng Item nào được checked thì sẽ xác nhận xóa, nếu đồng ý xóa thì chương trình sẽ xóa những dòng Item nào được checked.</a:t>
            </a:r>
          </a:p>
          <a:p>
            <a:pPr algn="just">
              <a:buFont typeface="Arial" panose="020B0604020202020204" pitchFamily="34" charset="0"/>
              <a:buChar char="•"/>
            </a:pPr>
            <a:r>
              <a:rPr lang="vi-VN" sz="2200" b="1">
                <a:solidFill>
                  <a:srgbClr val="1A1A1A"/>
                </a:solidFill>
                <a:latin typeface="+mj-lt"/>
              </a:rPr>
              <a:t>(6)</a:t>
            </a:r>
            <a:r>
              <a:rPr lang="vi-VN" sz="2200">
                <a:solidFill>
                  <a:srgbClr val="1A1A1A"/>
                </a:solidFill>
                <a:latin typeface="+mj-lt"/>
              </a:rPr>
              <a:t> Chức năng “</a:t>
            </a:r>
            <a:r>
              <a:rPr lang="vi-VN" sz="2200" b="1">
                <a:solidFill>
                  <a:srgbClr val="1A1A1A"/>
                </a:solidFill>
                <a:latin typeface="+mj-lt"/>
              </a:rPr>
              <a:t>Close</a:t>
            </a:r>
            <a:r>
              <a:rPr lang="vi-VN" sz="2200">
                <a:solidFill>
                  <a:srgbClr val="1A1A1A"/>
                </a:solidFill>
                <a:latin typeface="+mj-lt"/>
              </a:rPr>
              <a:t>“: Chức năng này dùng để đóng cửa sổ phần mềm, khi nhấn vào nút lệnh này chương trình sẽ hiển thị cửa sổ xác nhận Đóng hay không, nếu đồng ý đóng thì chương trình sẽ đóng cửa sổ.</a:t>
            </a:r>
          </a:p>
          <a:p>
            <a:pPr algn="just">
              <a:buFont typeface="Arial" panose="020B0604020202020204" pitchFamily="34" charset="0"/>
              <a:buChar char="•"/>
            </a:pPr>
            <a:r>
              <a:rPr lang="vi-VN" sz="2200" b="1">
                <a:solidFill>
                  <a:srgbClr val="1A1A1A"/>
                </a:solidFill>
                <a:latin typeface="+mj-lt"/>
              </a:rPr>
              <a:t>(7) </a:t>
            </a:r>
            <a:r>
              <a:rPr lang="vi-VN" sz="2200">
                <a:solidFill>
                  <a:srgbClr val="1A1A1A"/>
                </a:solidFill>
                <a:latin typeface="+mj-lt"/>
              </a:rPr>
              <a:t>Chức năng “</a:t>
            </a:r>
            <a:r>
              <a:rPr lang="vi-VN" sz="2200" b="1">
                <a:solidFill>
                  <a:srgbClr val="1A1A1A"/>
                </a:solidFill>
                <a:latin typeface="+mj-lt"/>
              </a:rPr>
              <a:t>Selection</a:t>
            </a:r>
            <a:r>
              <a:rPr lang="vi-VN" sz="2200">
                <a:solidFill>
                  <a:srgbClr val="1A1A1A"/>
                </a:solidFill>
                <a:latin typeface="+mj-lt"/>
              </a:rPr>
              <a:t>“: Khi người sử dụng chọn dòng Item nào trong QListWidget thì thông tin chi tiết trong dòng đang chọn sẽ được hiển thị ngược lại lên giao diện.</a:t>
            </a:r>
          </a:p>
        </p:txBody>
      </p:sp>
      <p:sp>
        <p:nvSpPr>
          <p:cNvPr id="9" name="Rectangle 8"/>
          <p:cNvSpPr/>
          <p:nvPr/>
        </p:nvSpPr>
        <p:spPr>
          <a:xfrm>
            <a:off x="547053" y="5146657"/>
            <a:ext cx="11337710" cy="830997"/>
          </a:xfrm>
          <a:prstGeom prst="rect">
            <a:avLst/>
          </a:prstGeom>
        </p:spPr>
        <p:txBody>
          <a:bodyPr wrap="square">
            <a:spAutoFit/>
          </a:bodyPr>
          <a:lstStyle/>
          <a:p>
            <a:r>
              <a:rPr lang="en-US" sz="2400" b="1" u="sng" smtClean="0">
                <a:latin typeface="Times New Roman" panose="02020603050405020304" pitchFamily="18" charset="0"/>
                <a:cs typeface="Times New Roman" panose="02020603050405020304" pitchFamily="18" charset="0"/>
              </a:rPr>
              <a:t>Hướng dẫn chi tiết:</a:t>
            </a:r>
          </a:p>
          <a:p>
            <a:r>
              <a:rPr lang="en-US" sz="2400" smtClean="0">
                <a:latin typeface="Times New Roman" panose="02020603050405020304" pitchFamily="18" charset="0"/>
                <a:cs typeface="Times New Roman" panose="02020603050405020304" pitchFamily="18" charset="0"/>
                <a:hlinkClick r:id="rId4"/>
              </a:rPr>
              <a:t>https</a:t>
            </a:r>
            <a:r>
              <a:rPr lang="en-US" sz="2400">
                <a:latin typeface="Times New Roman" panose="02020603050405020304" pitchFamily="18" charset="0"/>
                <a:cs typeface="Times New Roman" panose="02020603050405020304" pitchFamily="18" charset="0"/>
                <a:hlinkClick r:id="rId4"/>
              </a:rPr>
              <a:t>://</a:t>
            </a:r>
            <a:r>
              <a:rPr lang="en-US" sz="2400">
                <a:latin typeface="Times New Roman" panose="02020603050405020304" pitchFamily="18" charset="0"/>
                <a:cs typeface="Times New Roman" panose="02020603050405020304" pitchFamily="18" charset="0"/>
                <a:hlinkClick r:id="rId4"/>
              </a:rPr>
              <a:t>tranduythanh.com/2023/12/02/bai-18-qlistwidget-part-2-basic-widgets-pyqt6</a:t>
            </a:r>
            <a:r>
              <a:rPr lang="en-US" sz="2400" smtClean="0">
                <a:latin typeface="Times New Roman" panose="02020603050405020304" pitchFamily="18" charset="0"/>
                <a:cs typeface="Times New Roman" panose="02020603050405020304" pitchFamily="18" charset="0"/>
                <a:hlinkClick r:id="rId4"/>
              </a:rPr>
              <a:t>/</a:t>
            </a:r>
            <a:r>
              <a:rPr lang="en-US" sz="2400" smtClean="0">
                <a:latin typeface="Times New Roman" panose="02020603050405020304" pitchFamily="18" charset="0"/>
                <a:cs typeface="Times New Roman" panose="02020603050405020304" pitchFamily="18" charset="0"/>
              </a:rPr>
              <a:t> </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085802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Bài </a:t>
              </a:r>
              <a:r>
                <a:rPr lang="en-US" sz="2800" b="1" smtClean="0">
                  <a:latin typeface="Cambria" panose="02040503050406030204" pitchFamily="18" charset="0"/>
                </a:rPr>
                <a:t>tập</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353375" y="878520"/>
            <a:ext cx="11389045" cy="2308324"/>
          </a:xfrm>
          <a:prstGeom prst="rect">
            <a:avLst/>
          </a:prstGeom>
        </p:spPr>
        <p:txBody>
          <a:bodyPr wrap="square">
            <a:spAutoFit/>
          </a:bodyPr>
          <a:lstStyle/>
          <a:p>
            <a:pPr algn="just">
              <a:buFont typeface="Arial" panose="020B0604020202020204" pitchFamily="34" charset="0"/>
              <a:buChar char="•"/>
            </a:pPr>
            <a:r>
              <a:rPr lang="en-US" sz="2400" smtClean="0">
                <a:solidFill>
                  <a:srgbClr val="1A1A1A"/>
                </a:solidFill>
                <a:latin typeface="Times New Roman" panose="02020603050405020304" pitchFamily="18" charset="0"/>
                <a:cs typeface="Times New Roman" panose="02020603050405020304" pitchFamily="18" charset="0"/>
              </a:rPr>
              <a:t>Viết phần mềm quản lý thư viện, Sinh viên đề xuất cấu trúc dữ liệu và các màn hình chức năng. Phần mềm tối thiểu cần có:</a:t>
            </a:r>
          </a:p>
          <a:p>
            <a:pPr algn="just"/>
            <a:r>
              <a:rPr lang="en-US" sz="2400" smtClean="0">
                <a:solidFill>
                  <a:srgbClr val="1A1A1A"/>
                </a:solidFill>
                <a:latin typeface="Times New Roman" panose="02020603050405020304" pitchFamily="18" charset="0"/>
                <a:cs typeface="Times New Roman" panose="02020603050405020304" pitchFamily="18" charset="0"/>
              </a:rPr>
              <a:t>-Thông tin sách</a:t>
            </a:r>
          </a:p>
          <a:p>
            <a:pPr algn="just"/>
            <a:r>
              <a:rPr lang="en-US" sz="2400" smtClean="0">
                <a:solidFill>
                  <a:srgbClr val="1A1A1A"/>
                </a:solidFill>
                <a:latin typeface="Times New Roman" panose="02020603050405020304" pitchFamily="18" charset="0"/>
                <a:cs typeface="Times New Roman" panose="02020603050405020304" pitchFamily="18" charset="0"/>
              </a:rPr>
              <a:t>-Thông tin độc giả</a:t>
            </a:r>
          </a:p>
          <a:p>
            <a:pPr algn="just"/>
            <a:r>
              <a:rPr lang="en-US" sz="2400" smtClean="0">
                <a:solidFill>
                  <a:srgbClr val="1A1A1A"/>
                </a:solidFill>
                <a:latin typeface="Times New Roman" panose="02020603050405020304" pitchFamily="18" charset="0"/>
                <a:cs typeface="Times New Roman" panose="02020603050405020304" pitchFamily="18" charset="0"/>
              </a:rPr>
              <a:t>-Thông tin thủ thư</a:t>
            </a:r>
          </a:p>
          <a:p>
            <a:pPr algn="just"/>
            <a:r>
              <a:rPr lang="en-US" sz="2400" smtClean="0">
                <a:solidFill>
                  <a:srgbClr val="1A1A1A"/>
                </a:solidFill>
                <a:latin typeface="Times New Roman" panose="02020603050405020304" pitchFamily="18" charset="0"/>
                <a:cs typeface="Times New Roman" panose="02020603050405020304" pitchFamily="18" charset="0"/>
              </a:rPr>
              <a:t>-Lịch sử mượn và trả sách</a:t>
            </a:r>
            <a:endParaRPr lang="vi-VN" sz="2400">
              <a:solidFill>
                <a:srgbClr val="1A1A1A"/>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822341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 QLabel</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a:extLst>
              <a:ext uri="{FF2B5EF4-FFF2-40B4-BE49-F238E27FC236}">
                <a16:creationId xmlns:a16="http://schemas.microsoft.com/office/drawing/2014/main" id="{60A82686-C648-5F3E-67A5-A79D3042FD96}"/>
              </a:ext>
            </a:extLst>
          </p:cNvPr>
          <p:cNvSpPr/>
          <p:nvPr/>
        </p:nvSpPr>
        <p:spPr>
          <a:xfrm>
            <a:off x="465234" y="859406"/>
            <a:ext cx="11341948" cy="830997"/>
          </a:xfrm>
          <a:prstGeom prst="rect">
            <a:avLst/>
          </a:prstGeom>
        </p:spPr>
        <p:txBody>
          <a:bodyPr wrap="square">
            <a:spAutoFit/>
          </a:bodyPr>
          <a:lstStyle/>
          <a:p>
            <a:pPr algn="just"/>
            <a:r>
              <a:rPr lang="vi-VN" sz="2400">
                <a:latin typeface="Cambria" panose="02040503050406030204" pitchFamily="18" charset="0"/>
              </a:rPr>
              <a:t>QLabel là Widget dùng để hiển thị dữ liệu dạng text, hình ảnh (nhiều định dạng như bmp, gif, jpg, jpeg, png, svg, …)</a:t>
            </a:r>
            <a:r>
              <a:rPr lang="en-US" sz="2400">
                <a:latin typeface="Cambria" panose="02040503050406030204" pitchFamily="18" charset="0"/>
              </a:rPr>
              <a:t>.</a:t>
            </a:r>
            <a:endParaRPr lang="vi-VN" sz="2400" dirty="0">
              <a:latin typeface="Cambria" panose="02040503050406030204" pitchFamily="18" charset="0"/>
            </a:endParaRPr>
          </a:p>
        </p:txBody>
      </p:sp>
      <p:pic>
        <p:nvPicPr>
          <p:cNvPr id="1026" name="Picture 2">
            <a:extLst>
              <a:ext uri="{FF2B5EF4-FFF2-40B4-BE49-F238E27FC236}">
                <a16:creationId xmlns:a16="http://schemas.microsoft.com/office/drawing/2014/main" id="{DF24F944-61DE-BDE5-9417-EFB749786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7974" y="1749559"/>
            <a:ext cx="8775540" cy="460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9199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3970318"/>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Hãy </a:t>
            </a:r>
            <a:r>
              <a:rPr lang="vi-VN" sz="2400">
                <a:latin typeface="Times New Roman" panose="02020603050405020304" pitchFamily="18" charset="0"/>
                <a:cs typeface="Times New Roman" panose="02020603050405020304" pitchFamily="18" charset="0"/>
              </a:rPr>
              <a:t>trình </a:t>
            </a:r>
            <a:r>
              <a:rPr lang="vi-VN" sz="2400" smtClean="0">
                <a:latin typeface="Times New Roman" panose="02020603050405020304" pitchFamily="18" charset="0"/>
                <a:cs typeface="Times New Roman" panose="02020603050405020304" pitchFamily="18" charset="0"/>
              </a:rPr>
              <a:t>bày</a:t>
            </a:r>
            <a:r>
              <a:rPr lang="en-US" sz="2400" smtClean="0">
                <a:latin typeface="Times New Roman" panose="02020603050405020304" pitchFamily="18" charset="0"/>
                <a:cs typeface="Times New Roman" panose="02020603050405020304" pitchFamily="18" charset="0"/>
              </a:rPr>
              <a:t> cách sử dụng QLabel</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dirty="0">
                <a:latin typeface="Times New Roman" panose="02020603050405020304" pitchFamily="18" charset="0"/>
                <a:cs typeface="Times New Roman" panose="02020603050405020304" pitchFamily="18" charset="0"/>
              </a:rPr>
              <a:t> Hãy </a:t>
            </a:r>
            <a:r>
              <a:rPr lang="vi-VN" sz="2400">
                <a:latin typeface="Times New Roman" panose="02020603050405020304" pitchFamily="18" charset="0"/>
                <a:cs typeface="Times New Roman" panose="02020603050405020304" pitchFamily="18" charset="0"/>
              </a:rPr>
              <a:t>trình </a:t>
            </a:r>
            <a:r>
              <a:rPr lang="vi-VN" sz="2400" smtClean="0">
                <a:latin typeface="Times New Roman" panose="02020603050405020304" pitchFamily="18" charset="0"/>
                <a:cs typeface="Times New Roman" panose="02020603050405020304" pitchFamily="18" charset="0"/>
              </a:rPr>
              <a:t>bày</a:t>
            </a:r>
            <a:r>
              <a:rPr lang="en-US"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cách </a:t>
            </a:r>
            <a:r>
              <a:rPr lang="en-US" sz="2400">
                <a:latin typeface="Times New Roman" panose="02020603050405020304" pitchFamily="18" charset="0"/>
                <a:cs typeface="Times New Roman" panose="02020603050405020304" pitchFamily="18" charset="0"/>
              </a:rPr>
              <a:t>sử </a:t>
            </a:r>
            <a:r>
              <a:rPr lang="en-US" sz="2400">
                <a:latin typeface="Times New Roman" panose="02020603050405020304" pitchFamily="18" charset="0"/>
                <a:cs typeface="Times New Roman" panose="02020603050405020304" pitchFamily="18" charset="0"/>
              </a:rPr>
              <a:t>dụng </a:t>
            </a:r>
            <a:r>
              <a:rPr lang="en-US" sz="2400" smtClean="0">
                <a:latin typeface="Times New Roman" panose="02020603050405020304" pitchFamily="18" charset="0"/>
                <a:cs typeface="Times New Roman" panose="02020603050405020304" pitchFamily="18" charset="0"/>
              </a:rPr>
              <a:t>QLineEdit</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Hãy trình bày</a:t>
            </a:r>
            <a:r>
              <a:rPr lang="en-US" sz="2400">
                <a:latin typeface="Times New Roman" panose="02020603050405020304" pitchFamily="18" charset="0"/>
                <a:cs typeface="Times New Roman" panose="02020603050405020304" pitchFamily="18" charset="0"/>
              </a:rPr>
              <a:t> cách sử </a:t>
            </a:r>
            <a:r>
              <a:rPr lang="en-US" sz="2400">
                <a:latin typeface="Times New Roman" panose="02020603050405020304" pitchFamily="18" charset="0"/>
                <a:cs typeface="Times New Roman" panose="02020603050405020304" pitchFamily="18" charset="0"/>
              </a:rPr>
              <a:t>dụng </a:t>
            </a:r>
            <a:r>
              <a:rPr lang="en-US" sz="2400" smtClean="0">
                <a:latin typeface="Times New Roman" panose="02020603050405020304" pitchFamily="18" charset="0"/>
                <a:cs typeface="Times New Roman" panose="02020603050405020304" pitchFamily="18" charset="0"/>
              </a:rPr>
              <a:t>QPushButton</a:t>
            </a:r>
            <a:endParaRPr lang="vi-VN" sz="240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4:</a:t>
            </a:r>
            <a:r>
              <a:rPr lang="vi-VN"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Hãy trình bày</a:t>
            </a:r>
            <a:r>
              <a:rPr lang="en-US" sz="2400">
                <a:latin typeface="Times New Roman" panose="02020603050405020304" pitchFamily="18" charset="0"/>
                <a:cs typeface="Times New Roman" panose="02020603050405020304" pitchFamily="18" charset="0"/>
              </a:rPr>
              <a:t> cách sử </a:t>
            </a:r>
            <a:r>
              <a:rPr lang="en-US" sz="2400">
                <a:latin typeface="Times New Roman" panose="02020603050405020304" pitchFamily="18" charset="0"/>
                <a:cs typeface="Times New Roman" panose="02020603050405020304" pitchFamily="18" charset="0"/>
              </a:rPr>
              <a:t>dụng </a:t>
            </a:r>
            <a:r>
              <a:rPr lang="en-US" sz="2400" smtClean="0">
                <a:latin typeface="Times New Roman" panose="02020603050405020304" pitchFamily="18" charset="0"/>
                <a:cs typeface="Times New Roman" panose="02020603050405020304" pitchFamily="18" charset="0"/>
              </a:rPr>
              <a:t>QCheckBox</a:t>
            </a:r>
            <a:endParaRPr lang="vi-VN" sz="240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vi-VN" sz="2400" b="1" u="sng" dirty="0">
                <a:latin typeface="Times New Roman" panose="02020603050405020304" pitchFamily="18" charset="0"/>
                <a:cs typeface="Times New Roman" panose="02020603050405020304" pitchFamily="18" charset="0"/>
              </a:rPr>
              <a:t>5</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Hãy trình bày</a:t>
            </a:r>
            <a:r>
              <a:rPr lang="en-US" sz="2400">
                <a:latin typeface="Times New Roman" panose="02020603050405020304" pitchFamily="18" charset="0"/>
                <a:cs typeface="Times New Roman" panose="02020603050405020304" pitchFamily="18" charset="0"/>
              </a:rPr>
              <a:t> cách sử </a:t>
            </a:r>
            <a:r>
              <a:rPr lang="en-US" sz="2400">
                <a:latin typeface="Times New Roman" panose="02020603050405020304" pitchFamily="18" charset="0"/>
                <a:cs typeface="Times New Roman" panose="02020603050405020304" pitchFamily="18" charset="0"/>
              </a:rPr>
              <a:t>dụng </a:t>
            </a:r>
            <a:r>
              <a:rPr lang="en-US" sz="2400" smtClean="0">
                <a:latin typeface="Times New Roman" panose="02020603050405020304" pitchFamily="18" charset="0"/>
                <a:cs typeface="Times New Roman" panose="02020603050405020304" pitchFamily="18" charset="0"/>
              </a:rPr>
              <a:t>QRadioButton</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6</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Hãy trình bày</a:t>
            </a:r>
            <a:r>
              <a:rPr lang="en-US" sz="2400">
                <a:latin typeface="Times New Roman" panose="02020603050405020304" pitchFamily="18" charset="0"/>
                <a:cs typeface="Times New Roman" panose="02020603050405020304" pitchFamily="18" charset="0"/>
              </a:rPr>
              <a:t> cách sử </a:t>
            </a:r>
            <a:r>
              <a:rPr lang="en-US" sz="2400">
                <a:latin typeface="Times New Roman" panose="02020603050405020304" pitchFamily="18" charset="0"/>
                <a:cs typeface="Times New Roman" panose="02020603050405020304" pitchFamily="18" charset="0"/>
              </a:rPr>
              <a:t>dụng </a:t>
            </a:r>
            <a:r>
              <a:rPr lang="en-US" sz="2400" smtClean="0">
                <a:latin typeface="Times New Roman" panose="02020603050405020304" pitchFamily="18" charset="0"/>
                <a:cs typeface="Times New Roman" panose="02020603050405020304" pitchFamily="18" charset="0"/>
              </a:rPr>
              <a:t>QComboBox</a:t>
            </a:r>
          </a:p>
          <a:p>
            <a:pPr marL="457200" indent="-457200" algn="just">
              <a:lnSpc>
                <a:spcPct val="150000"/>
              </a:lnSpc>
              <a:buFont typeface="Arial" panose="020B0604020202020204" pitchFamily="34" charset="0"/>
              <a:buChar char="•"/>
            </a:pPr>
            <a:r>
              <a:rPr lang="vi-VN" sz="2400" b="1" u="sng">
                <a:latin typeface="Times New Roman" panose="02020603050405020304" pitchFamily="18" charset="0"/>
                <a:cs typeface="Times New Roman" panose="02020603050405020304" pitchFamily="18" charset="0"/>
              </a:rPr>
              <a:t>Câu </a:t>
            </a:r>
            <a:r>
              <a:rPr lang="en-US" sz="2400" b="1" u="sng" smtClean="0">
                <a:latin typeface="Times New Roman" panose="02020603050405020304" pitchFamily="18" charset="0"/>
                <a:cs typeface="Times New Roman" panose="02020603050405020304" pitchFamily="18" charset="0"/>
              </a:rPr>
              <a:t>7</a:t>
            </a:r>
            <a:r>
              <a:rPr lang="vi-VN" sz="2400" b="1" u="sng" smtClean="0">
                <a:latin typeface="Times New Roman" panose="02020603050405020304" pitchFamily="18" charset="0"/>
                <a:cs typeface="Times New Roman" panose="02020603050405020304" pitchFamily="18" charset="0"/>
              </a:rPr>
              <a:t>:</a:t>
            </a:r>
            <a:r>
              <a:rPr lang="vi-VN" sz="2400" smtClean="0">
                <a:latin typeface="Times New Roman" panose="02020603050405020304" pitchFamily="18" charset="0"/>
                <a:cs typeface="Times New Roman" panose="02020603050405020304" pitchFamily="18" charset="0"/>
              </a:rPr>
              <a:t> </a:t>
            </a:r>
            <a:r>
              <a:rPr lang="vi-VN" sz="2400">
                <a:latin typeface="Times New Roman" panose="02020603050405020304" pitchFamily="18" charset="0"/>
                <a:cs typeface="Times New Roman" panose="02020603050405020304" pitchFamily="18" charset="0"/>
              </a:rPr>
              <a:t>Hãy trình bày</a:t>
            </a:r>
            <a:r>
              <a:rPr lang="en-US" sz="2400">
                <a:latin typeface="Times New Roman" panose="02020603050405020304" pitchFamily="18" charset="0"/>
                <a:cs typeface="Times New Roman" panose="02020603050405020304" pitchFamily="18" charset="0"/>
              </a:rPr>
              <a:t> cách sử </a:t>
            </a:r>
            <a:r>
              <a:rPr lang="en-US" sz="2400">
                <a:latin typeface="Times New Roman" panose="02020603050405020304" pitchFamily="18" charset="0"/>
                <a:cs typeface="Times New Roman" panose="02020603050405020304" pitchFamily="18" charset="0"/>
              </a:rPr>
              <a:t>dụng </a:t>
            </a:r>
            <a:r>
              <a:rPr lang="en-US" sz="2400" smtClean="0">
                <a:latin typeface="Times New Roman" panose="02020603050405020304" pitchFamily="18" charset="0"/>
                <a:cs typeface="Times New Roman" panose="02020603050405020304" pitchFamily="18" charset="0"/>
              </a:rPr>
              <a:t>QListWidget</a:t>
            </a: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3108543"/>
          </a:xfrm>
          <a:prstGeom prst="rect">
            <a:avLst/>
          </a:prstGeom>
        </p:spPr>
        <p:txBody>
          <a:bodyPr wrap="square">
            <a:spAutoFit/>
          </a:bodyPr>
          <a:lstStyle/>
          <a:p>
            <a:pPr marL="457200" indent="-457200" algn="just">
              <a:buFont typeface="Wingdings" panose="05000000000000000000" pitchFamily="2" charset="2"/>
              <a:buChar char="v"/>
            </a:pPr>
            <a:r>
              <a:rPr lang="vi-VN" sz="2800" dirty="0">
                <a:latin typeface="Cambria" panose="02040503050406030204" pitchFamily="18" charset="0"/>
              </a:rPr>
              <a:t>5.4.8. QDateEdit</a:t>
            </a:r>
          </a:p>
          <a:p>
            <a:pPr marL="457200" indent="-457200" algn="just">
              <a:buFont typeface="Wingdings" panose="05000000000000000000" pitchFamily="2" charset="2"/>
              <a:buChar char="v"/>
            </a:pPr>
            <a:r>
              <a:rPr lang="vi-VN" sz="2800" dirty="0">
                <a:latin typeface="Cambria" panose="02040503050406030204" pitchFamily="18" charset="0"/>
              </a:rPr>
              <a:t>5.4.9. QTimeEdit</a:t>
            </a:r>
          </a:p>
          <a:p>
            <a:pPr marL="457200" indent="-457200" algn="just">
              <a:buFont typeface="Wingdings" panose="05000000000000000000" pitchFamily="2" charset="2"/>
              <a:buChar char="v"/>
            </a:pPr>
            <a:r>
              <a:rPr lang="vi-VN" sz="2800" dirty="0">
                <a:latin typeface="Cambria" panose="02040503050406030204" pitchFamily="18" charset="0"/>
              </a:rPr>
              <a:t>5.4.10.QDateTimeEdit</a:t>
            </a:r>
          </a:p>
          <a:p>
            <a:pPr marL="457200" indent="-457200" algn="just">
              <a:buFont typeface="Wingdings" panose="05000000000000000000" pitchFamily="2" charset="2"/>
              <a:buChar char="v"/>
            </a:pPr>
            <a:r>
              <a:rPr lang="vi-VN" sz="2800" dirty="0">
                <a:latin typeface="Cambria" panose="02040503050406030204" pitchFamily="18" charset="0"/>
              </a:rPr>
              <a:t>5.5. Các loại Dialogs</a:t>
            </a:r>
          </a:p>
          <a:p>
            <a:pPr marL="457200" indent="-457200" algn="just">
              <a:buFont typeface="Wingdings" panose="05000000000000000000" pitchFamily="2" charset="2"/>
              <a:buChar char="v"/>
            </a:pPr>
            <a:r>
              <a:rPr lang="vi-VN" sz="2800" dirty="0">
                <a:latin typeface="Cambria" panose="02040503050406030204" pitchFamily="18" charset="0"/>
              </a:rPr>
              <a:t>5.5.1. Các Dialog xác thực</a:t>
            </a:r>
          </a:p>
          <a:p>
            <a:pPr marL="457200" indent="-457200" algn="just">
              <a:buFont typeface="Wingdings" panose="05000000000000000000" pitchFamily="2" charset="2"/>
              <a:buChar char="v"/>
            </a:pPr>
            <a:r>
              <a:rPr lang="vi-VN" sz="2800" dirty="0">
                <a:latin typeface="Cambria" panose="02040503050406030204" pitchFamily="18" charset="0"/>
              </a:rPr>
              <a:t>5.5.2. Các Dialog nhập liệu</a:t>
            </a:r>
          </a:p>
          <a:p>
            <a:pPr marL="457200" indent="-457200" algn="just">
              <a:buFont typeface="Wingdings" panose="05000000000000000000" pitchFamily="2" charset="2"/>
              <a:buChar char="v"/>
            </a:pPr>
            <a:r>
              <a:rPr lang="vi-VN" sz="2800" dirty="0">
                <a:latin typeface="Cambria" panose="02040503050406030204" pitchFamily="18" charset="0"/>
              </a:rPr>
              <a:t>5.5.3. </a:t>
            </a:r>
            <a:r>
              <a:rPr lang="vi-VN" sz="2800">
                <a:latin typeface="Cambria" panose="02040503050406030204" pitchFamily="18" charset="0"/>
              </a:rPr>
              <a:t>OpenFile Dialog và Save File Dialog </a:t>
            </a:r>
            <a:endParaRPr lang="vi-VN" sz="28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 QLabel</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a:extLst>
              <a:ext uri="{FF2B5EF4-FFF2-40B4-BE49-F238E27FC236}">
                <a16:creationId xmlns:a16="http://schemas.microsoft.com/office/drawing/2014/main" id="{60A82686-C648-5F3E-67A5-A79D3042FD96}"/>
              </a:ext>
            </a:extLst>
          </p:cNvPr>
          <p:cNvSpPr/>
          <p:nvPr/>
        </p:nvSpPr>
        <p:spPr>
          <a:xfrm>
            <a:off x="425026" y="873881"/>
            <a:ext cx="11341948" cy="3785652"/>
          </a:xfrm>
          <a:prstGeom prst="rect">
            <a:avLst/>
          </a:prstGeom>
        </p:spPr>
        <p:txBody>
          <a:bodyPr wrap="square">
            <a:spAutoFit/>
          </a:bodyPr>
          <a:lstStyle/>
          <a:p>
            <a:pPr algn="just"/>
            <a:r>
              <a:rPr lang="en-US" sz="2400">
                <a:latin typeface="Cambria" panose="02040503050406030204" pitchFamily="18" charset="0"/>
              </a:rPr>
              <a:t>Ta có thể dùng </a:t>
            </a:r>
            <a:r>
              <a:rPr lang="vi-VN" sz="2400">
                <a:latin typeface="Cambria" panose="02040503050406030204" pitchFamily="18" charset="0"/>
              </a:rPr>
              <a:t>QLabel </a:t>
            </a:r>
            <a:r>
              <a:rPr lang="en-US" sz="2400">
                <a:latin typeface="Cambria" panose="02040503050406030204" pitchFamily="18" charset="0"/>
              </a:rPr>
              <a:t>để hiển thị dữ liệu theo nhiều cách:</a:t>
            </a:r>
          </a:p>
          <a:p>
            <a:pPr marL="342900" indent="-342900" algn="just">
              <a:buFont typeface="Arial" panose="020B0604020202020204" pitchFamily="34" charset="0"/>
              <a:buChar char="•"/>
            </a:pPr>
            <a:r>
              <a:rPr lang="vi-VN" sz="2400">
                <a:latin typeface="Cambria" panose="02040503050406030204" pitchFamily="18" charset="0"/>
              </a:rPr>
              <a:t>Hiển thị dữ liệu dạng text thông thường</a:t>
            </a:r>
          </a:p>
          <a:p>
            <a:pPr marL="342900" indent="-342900" algn="just">
              <a:buFont typeface="Arial" panose="020B0604020202020204" pitchFamily="34" charset="0"/>
              <a:buChar char="•"/>
            </a:pPr>
            <a:r>
              <a:rPr lang="vi-VN" sz="2400">
                <a:latin typeface="Cambria" panose="02040503050406030204" pitchFamily="18" charset="0"/>
              </a:rPr>
              <a:t>Hiện thị dữ liệu dạng text kết hợp căn lề, font chữ</a:t>
            </a:r>
          </a:p>
          <a:p>
            <a:pPr marL="342900" indent="-342900" algn="just">
              <a:buFont typeface="Arial" panose="020B0604020202020204" pitchFamily="34" charset="0"/>
              <a:buChar char="•"/>
            </a:pPr>
            <a:r>
              <a:rPr lang="vi-VN" sz="2400">
                <a:latin typeface="Cambria" panose="02040503050406030204" pitchFamily="18" charset="0"/>
              </a:rPr>
              <a:t>Hiển thị dữ liệu dạng text có định dạng HTML</a:t>
            </a:r>
          </a:p>
          <a:p>
            <a:pPr marL="342900" indent="-342900" algn="just">
              <a:buFont typeface="Arial" panose="020B0604020202020204" pitchFamily="34" charset="0"/>
              <a:buChar char="•"/>
            </a:pPr>
            <a:r>
              <a:rPr lang="vi-VN" sz="2400">
                <a:latin typeface="Cambria" panose="02040503050406030204" pitchFamily="18" charset="0"/>
              </a:rPr>
              <a:t>Hiển thị dữ liệu dạng hình ảnh dạng .bmp, .jpg, .jpeg, .png, .svg (QPixmap)</a:t>
            </a:r>
          </a:p>
          <a:p>
            <a:pPr marL="342900" indent="-342900" algn="just">
              <a:buFont typeface="Arial" panose="020B0604020202020204" pitchFamily="34" charset="0"/>
              <a:buChar char="•"/>
            </a:pPr>
            <a:r>
              <a:rPr lang="vi-VN" sz="2400">
                <a:latin typeface="Cambria" panose="02040503050406030204" pitchFamily="18" charset="0"/>
              </a:rPr>
              <a:t>Hiển thị dữ liệu dạng hình ảnh dạng .gif (QMovie)</a:t>
            </a:r>
            <a:endParaRPr lang="en-US" sz="2400">
              <a:latin typeface="Cambria" panose="02040503050406030204" pitchFamily="18" charset="0"/>
            </a:endParaRPr>
          </a:p>
          <a:p>
            <a:pPr marL="342900" indent="-342900" algn="just">
              <a:buFont typeface="Arial" panose="020B0604020202020204" pitchFamily="34" charset="0"/>
              <a:buChar char="•"/>
            </a:pPr>
            <a:endParaRPr lang="en-US" sz="2400">
              <a:latin typeface="Cambria" panose="02040503050406030204" pitchFamily="18" charset="0"/>
            </a:endParaRPr>
          </a:p>
          <a:p>
            <a:pPr algn="just"/>
            <a:r>
              <a:rPr lang="vi-VN" sz="2400">
                <a:latin typeface="Cambria" panose="02040503050406030204" pitchFamily="18" charset="0"/>
              </a:rPr>
              <a:t>Chúng ta có thể viết code để sử dụng QLable lúc runtime hoặc sử dụng Qt Designer để sử dụng QLable lúc design time, tùy vào tình huống cụ thể mà ta lựa chọn tạo QLabel theo runtime hay design time.</a:t>
            </a:r>
            <a:endParaRPr lang="vi-VN" sz="2400" dirty="0">
              <a:latin typeface="Cambria" panose="02040503050406030204" pitchFamily="18" charset="0"/>
            </a:endParaRPr>
          </a:p>
        </p:txBody>
      </p:sp>
    </p:spTree>
    <p:extLst>
      <p:ext uri="{BB962C8B-B14F-4D97-AF65-F5344CB8AC3E}">
        <p14:creationId xmlns:p14="http://schemas.microsoft.com/office/powerpoint/2010/main" val="2949715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 QLabel</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050" name="Picture 2">
            <a:extLst>
              <a:ext uri="{FF2B5EF4-FFF2-40B4-BE49-F238E27FC236}">
                <a16:creationId xmlns:a16="http://schemas.microsoft.com/office/drawing/2014/main" id="{646609D2-CE1F-FED2-FC72-EF24E4FADF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1314450"/>
            <a:ext cx="97536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60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 QLabel</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1">
            <a:extLst>
              <a:ext uri="{FF2B5EF4-FFF2-40B4-BE49-F238E27FC236}">
                <a16:creationId xmlns:a16="http://schemas.microsoft.com/office/drawing/2014/main" id="{C251AEAE-C9E0-BE2A-FCE3-AAA749E94E87}"/>
              </a:ext>
            </a:extLst>
          </p:cNvPr>
          <p:cNvSpPr>
            <a:spLocks noChangeArrowheads="1"/>
          </p:cNvSpPr>
          <p:nvPr/>
        </p:nvSpPr>
        <p:spPr bwMode="auto">
          <a:xfrm>
            <a:off x="601691" y="843677"/>
            <a:ext cx="11343384" cy="51706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1:</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Ta import widget QLabel trong gói module PyQt6.QtWidgets</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from</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PyQt6</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QtWidgets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import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QLabel</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2:</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Tạo đối tượng từ lớp QLabel</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'Hello, I am QLabel widget’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Mã lệnh ở trên tạo một đối tượng QLabel đồng thời khởi tạo chuỗi hiển thị mặc định. Ngoài ra ta có thể tạo đối tượng QLabel sau đó mới gán chuỗi hiển thị cho Label bằng cách sau:</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QLabel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setText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407B08"/>
                </a:solidFill>
                <a:effectLst/>
                <a:latin typeface="Times New Roman" panose="02020603050405020304" pitchFamily="18" charset="0"/>
                <a:ea typeface="inherit"/>
                <a:cs typeface="Times New Roman" panose="02020603050405020304" pitchFamily="18" charset="0"/>
              </a:rPr>
              <a:t>'Hello, I am QLabel widget’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98964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 QLabel</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1">
            <a:extLst>
              <a:ext uri="{FF2B5EF4-FFF2-40B4-BE49-F238E27FC236}">
                <a16:creationId xmlns:a16="http://schemas.microsoft.com/office/drawing/2014/main" id="{C251AEAE-C9E0-BE2A-FCE3-AAA749E94E87}"/>
              </a:ext>
            </a:extLst>
          </p:cNvPr>
          <p:cNvSpPr>
            <a:spLocks noChangeArrowheads="1"/>
          </p:cNvSpPr>
          <p:nvPr/>
        </p:nvSpPr>
        <p:spPr bwMode="auto">
          <a:xfrm>
            <a:off x="681663" y="1028343"/>
            <a:ext cx="11510337" cy="480131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3:</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Truy suất và xóa dữ liệu hiển thị trong QLabel</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Để truy suất tới nhãn hiển thị của QLabel ta gọi phương thức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text()</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text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Để xóa dữ liệu hiển thị của QLabel ta gọi phương thức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clear()</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clear</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4:</a:t>
            </a:r>
            <a:r>
              <a:rPr kumimoji="0" lang="en-US" altLang="en-US" sz="2400" b="1" i="0"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Để thay đổi font chữ cho QLabel ta dùng phương thức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setFont </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như sau:</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font </a:t>
            </a:r>
            <a:r>
              <a:rPr kumimoji="0" lang="en-US" altLang="en-US" sz="2400" b="0" i="0" u="none" strike="noStrike" cap="none" normalizeH="0" baseline="0">
                <a:ln>
                  <a:noFill/>
                </a:ln>
                <a:solidFill>
                  <a:srgbClr val="C72C4C"/>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font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font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setPointSize</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990055"/>
                </a:solidFill>
                <a:effectLst/>
                <a:latin typeface="Times New Roman" panose="02020603050405020304" pitchFamily="18" charset="0"/>
                <a:ea typeface="inherit"/>
                <a:cs typeface="Times New Roman" panose="02020603050405020304" pitchFamily="18" charset="0"/>
              </a:rPr>
              <a:t>30</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setFont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font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08930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5.4.1. QLabel</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1">
            <a:extLst>
              <a:ext uri="{FF2B5EF4-FFF2-40B4-BE49-F238E27FC236}">
                <a16:creationId xmlns:a16="http://schemas.microsoft.com/office/drawing/2014/main" id="{C251AEAE-C9E0-BE2A-FCE3-AAA749E94E87}"/>
              </a:ext>
            </a:extLst>
          </p:cNvPr>
          <p:cNvSpPr>
            <a:spLocks noChangeArrowheads="1"/>
          </p:cNvSpPr>
          <p:nvPr/>
        </p:nvSpPr>
        <p:spPr bwMode="auto">
          <a:xfrm>
            <a:off x="502810" y="862539"/>
            <a:ext cx="11437717" cy="11079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sng"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Bước 5:</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Để căn lề cho chuỗi hiển thị trên QLabel ta gọi phương thức </a:t>
            </a:r>
            <a:r>
              <a:rPr kumimoji="0" lang="en-US" altLang="en-US" sz="2400" b="1"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setAlignment</a:t>
            </a:r>
            <a:r>
              <a:rPr kumimoji="0" lang="en-US" altLang="en-US" sz="2400" b="0" i="0" u="none" strike="noStrike" cap="none" normalizeH="0" baseline="0">
                <a:ln>
                  <a:noFill/>
                </a:ln>
                <a:solidFill>
                  <a:srgbClr val="1A1A1A"/>
                </a:solidFill>
                <a:effectLst/>
                <a:latin typeface="Times New Roman" panose="02020603050405020304" pitchFamily="18" charset="0"/>
                <a:cs typeface="Times New Roman" panose="02020603050405020304" pitchFamily="18" charset="0"/>
              </a:rPr>
              <a:t>: Ví dụ thiết lập căn lề nằm giữa theo chiều ngang:</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label</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setAlignment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Qt</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AlignmentFlag</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r>
              <a:rPr kumimoji="0" lang="en-US" altLang="en-US" sz="2400" b="0" i="0" u="none" strike="noStrike" cap="none" normalizeH="0" baseline="0">
                <a:ln>
                  <a:noFill/>
                </a:ln>
                <a:solidFill>
                  <a:srgbClr val="1A1A1A"/>
                </a:solidFill>
                <a:effectLst/>
                <a:latin typeface="Times New Roman" panose="02020603050405020304" pitchFamily="18" charset="0"/>
                <a:ea typeface="inherit"/>
                <a:cs typeface="Times New Roman" panose="02020603050405020304" pitchFamily="18" charset="0"/>
              </a:rPr>
              <a:t>AlignHCenter</a:t>
            </a:r>
            <a:r>
              <a:rPr kumimoji="0" lang="en-US" altLang="en-US" sz="2400" b="0" i="0" u="none" strike="noStrike" cap="none" normalizeH="0" baseline="0">
                <a:ln>
                  <a:noFill/>
                </a:ln>
                <a:solidFill>
                  <a:srgbClr val="5F5F5F"/>
                </a:solidFill>
                <a:effectLst/>
                <a:latin typeface="Times New Roman" panose="02020603050405020304" pitchFamily="18" charset="0"/>
                <a:ea typeface="inherit"/>
                <a:cs typeface="Times New Roman" panose="02020603050405020304" pitchFamily="18" charset="0"/>
              </a:rPr>
              <a:t>)</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A6340480-898E-39B7-5B69-E34BE5655C9A}"/>
              </a:ext>
            </a:extLst>
          </p:cNvPr>
          <p:cNvGraphicFramePr>
            <a:graphicFrameLocks noGrp="1"/>
          </p:cNvGraphicFramePr>
          <p:nvPr>
            <p:extLst>
              <p:ext uri="{D42A27DB-BD31-4B8C-83A1-F6EECF244321}">
                <p14:modId xmlns:p14="http://schemas.microsoft.com/office/powerpoint/2010/main" val="1845020022"/>
              </p:ext>
            </p:extLst>
          </p:nvPr>
        </p:nvGraphicFramePr>
        <p:xfrm>
          <a:off x="773506" y="2249229"/>
          <a:ext cx="10896324" cy="3901440"/>
        </p:xfrm>
        <a:graphic>
          <a:graphicData uri="http://schemas.openxmlformats.org/drawingml/2006/table">
            <a:tbl>
              <a:tblPr>
                <a:tableStyleId>{5940675A-B579-460E-94D1-54222C63F5DA}</a:tableStyleId>
              </a:tblPr>
              <a:tblGrid>
                <a:gridCol w="4003597">
                  <a:extLst>
                    <a:ext uri="{9D8B030D-6E8A-4147-A177-3AD203B41FA5}">
                      <a16:colId xmlns:a16="http://schemas.microsoft.com/office/drawing/2014/main" val="2106918429"/>
                    </a:ext>
                  </a:extLst>
                </a:gridCol>
                <a:gridCol w="6892727">
                  <a:extLst>
                    <a:ext uri="{9D8B030D-6E8A-4147-A177-3AD203B41FA5}">
                      <a16:colId xmlns:a16="http://schemas.microsoft.com/office/drawing/2014/main" val="1479234602"/>
                    </a:ext>
                  </a:extLst>
                </a:gridCol>
              </a:tblGrid>
              <a:tr h="0">
                <a:tc>
                  <a:txBody>
                    <a:bodyPr/>
                    <a:lstStyle/>
                    <a:p>
                      <a:pPr algn="l" latinLnBrk="0"/>
                      <a:r>
                        <a:rPr lang="en-US" sz="2000" b="1">
                          <a:effectLst/>
                        </a:rPr>
                        <a:t>Loại căn lề</a:t>
                      </a:r>
                      <a:endParaRPr lang="en-US" sz="2000" b="1">
                        <a:effectLst/>
                        <a:latin typeface="Times New Roman" panose="02020603050405020304" pitchFamily="18" charset="0"/>
                        <a:cs typeface="Times New Roman" panose="02020603050405020304" pitchFamily="18" charset="0"/>
                      </a:endParaRPr>
                    </a:p>
                  </a:txBody>
                  <a:tcPr marT="91440" marB="91440" anchor="ctr">
                    <a:solidFill>
                      <a:srgbClr val="FFFF00"/>
                    </a:solidFill>
                  </a:tcPr>
                </a:tc>
                <a:tc>
                  <a:txBody>
                    <a:bodyPr/>
                    <a:lstStyle/>
                    <a:p>
                      <a:pPr algn="l" latinLnBrk="0"/>
                      <a:r>
                        <a:rPr lang="en-US" sz="2000" b="1">
                          <a:effectLst/>
                        </a:rPr>
                        <a:t>Mô tả</a:t>
                      </a:r>
                      <a:endParaRPr lang="en-US" sz="2000" b="1">
                        <a:effectLst/>
                        <a:latin typeface="Times New Roman" panose="02020603050405020304" pitchFamily="18" charset="0"/>
                        <a:cs typeface="Times New Roman" panose="02020603050405020304" pitchFamily="18" charset="0"/>
                      </a:endParaRPr>
                    </a:p>
                  </a:txBody>
                  <a:tcPr marT="91440" marB="91440" anchor="ctr">
                    <a:solidFill>
                      <a:srgbClr val="FFFF00"/>
                    </a:solidFill>
                  </a:tcPr>
                </a:tc>
                <a:extLst>
                  <a:ext uri="{0D108BD9-81ED-4DB2-BD59-A6C34878D82A}">
                    <a16:rowId xmlns:a16="http://schemas.microsoft.com/office/drawing/2014/main" val="2174766016"/>
                  </a:ext>
                </a:extLst>
              </a:tr>
              <a:tr h="0">
                <a:tc>
                  <a:txBody>
                    <a:bodyPr/>
                    <a:lstStyle/>
                    <a:p>
                      <a:pPr algn="l" latinLnBrk="0"/>
                      <a:r>
                        <a:rPr lang="en-US" sz="2000" b="0">
                          <a:effectLst/>
                        </a:rPr>
                        <a:t>Qt.AlignmentFlag.AlignLeft</a:t>
                      </a:r>
                      <a:endParaRPr lang="en-US" sz="2000" b="0">
                        <a:effectLst/>
                        <a:latin typeface="Times New Roman" panose="02020603050405020304" pitchFamily="18" charset="0"/>
                        <a:cs typeface="Times New Roman" panose="02020603050405020304" pitchFamily="18" charset="0"/>
                      </a:endParaRPr>
                    </a:p>
                  </a:txBody>
                  <a:tcPr marT="91440" marB="91440" anchor="ctr"/>
                </a:tc>
                <a:tc>
                  <a:txBody>
                    <a:bodyPr/>
                    <a:lstStyle/>
                    <a:p>
                      <a:pPr algn="l" latinLnBrk="0"/>
                      <a:r>
                        <a:rPr lang="en-US" sz="2000" b="0">
                          <a:effectLst/>
                        </a:rPr>
                        <a:t>Căn chuỗi hiển thị bên trái QLabel</a:t>
                      </a:r>
                      <a:endParaRPr lang="en-US" sz="2000" b="0">
                        <a:effectLst/>
                        <a:latin typeface="Times New Roman" panose="02020603050405020304" pitchFamily="18" charset="0"/>
                        <a:cs typeface="Times New Roman" panose="02020603050405020304" pitchFamily="18" charset="0"/>
                      </a:endParaRPr>
                    </a:p>
                  </a:txBody>
                  <a:tcPr marT="91440" marB="91440" anchor="ctr"/>
                </a:tc>
                <a:extLst>
                  <a:ext uri="{0D108BD9-81ED-4DB2-BD59-A6C34878D82A}">
                    <a16:rowId xmlns:a16="http://schemas.microsoft.com/office/drawing/2014/main" val="298963812"/>
                  </a:ext>
                </a:extLst>
              </a:tr>
              <a:tr h="0">
                <a:tc>
                  <a:txBody>
                    <a:bodyPr/>
                    <a:lstStyle/>
                    <a:p>
                      <a:pPr algn="l" latinLnBrk="0"/>
                      <a:r>
                        <a:rPr lang="en-US" sz="2000" b="0">
                          <a:effectLst/>
                        </a:rPr>
                        <a:t>Qt.AlignmentFlag.AlignRight</a:t>
                      </a:r>
                      <a:endParaRPr lang="en-US" sz="2000" b="0">
                        <a:effectLst/>
                        <a:latin typeface="Times New Roman" panose="02020603050405020304" pitchFamily="18" charset="0"/>
                        <a:cs typeface="Times New Roman" panose="02020603050405020304" pitchFamily="18" charset="0"/>
                      </a:endParaRPr>
                    </a:p>
                  </a:txBody>
                  <a:tcPr marT="91440" marB="91440" anchor="ctr"/>
                </a:tc>
                <a:tc>
                  <a:txBody>
                    <a:bodyPr/>
                    <a:lstStyle/>
                    <a:p>
                      <a:pPr algn="l" latinLnBrk="0"/>
                      <a:r>
                        <a:rPr lang="en-US" sz="2000" b="0">
                          <a:effectLst/>
                        </a:rPr>
                        <a:t>Căn chuỗi hiển thị bên phải QLabel</a:t>
                      </a:r>
                      <a:endParaRPr lang="en-US" sz="2000" b="0">
                        <a:effectLst/>
                        <a:latin typeface="Times New Roman" panose="02020603050405020304" pitchFamily="18" charset="0"/>
                        <a:cs typeface="Times New Roman" panose="02020603050405020304" pitchFamily="18" charset="0"/>
                      </a:endParaRPr>
                    </a:p>
                  </a:txBody>
                  <a:tcPr marT="91440" marB="91440" anchor="ctr"/>
                </a:tc>
                <a:extLst>
                  <a:ext uri="{0D108BD9-81ED-4DB2-BD59-A6C34878D82A}">
                    <a16:rowId xmlns:a16="http://schemas.microsoft.com/office/drawing/2014/main" val="1357196070"/>
                  </a:ext>
                </a:extLst>
              </a:tr>
              <a:tr h="0">
                <a:tc>
                  <a:txBody>
                    <a:bodyPr/>
                    <a:lstStyle/>
                    <a:p>
                      <a:pPr algn="l" latinLnBrk="0"/>
                      <a:r>
                        <a:rPr lang="en-US" sz="2000" b="0">
                          <a:effectLst/>
                        </a:rPr>
                        <a:t>Qt.AlignmentFlag.AlignHCenter</a:t>
                      </a:r>
                      <a:endParaRPr lang="en-US" sz="2000" b="0">
                        <a:effectLst/>
                        <a:latin typeface="Times New Roman" panose="02020603050405020304" pitchFamily="18" charset="0"/>
                        <a:cs typeface="Times New Roman" panose="02020603050405020304" pitchFamily="18" charset="0"/>
                      </a:endParaRPr>
                    </a:p>
                  </a:txBody>
                  <a:tcPr marT="91440" marB="91440" anchor="ctr"/>
                </a:tc>
                <a:tc>
                  <a:txBody>
                    <a:bodyPr/>
                    <a:lstStyle/>
                    <a:p>
                      <a:pPr algn="l" latinLnBrk="0"/>
                      <a:r>
                        <a:rPr lang="vi-VN" sz="2000" b="0">
                          <a:effectLst/>
                        </a:rPr>
                        <a:t>Căn chuỗi hiển thị nằm ở giữa QLabel theo phương ngang</a:t>
                      </a:r>
                      <a:endParaRPr lang="vi-VN" sz="2000" b="0">
                        <a:effectLst/>
                        <a:latin typeface="Times New Roman" panose="02020603050405020304" pitchFamily="18" charset="0"/>
                        <a:cs typeface="Times New Roman" panose="02020603050405020304" pitchFamily="18" charset="0"/>
                      </a:endParaRPr>
                    </a:p>
                  </a:txBody>
                  <a:tcPr marT="91440" marB="91440" anchor="ctr"/>
                </a:tc>
                <a:extLst>
                  <a:ext uri="{0D108BD9-81ED-4DB2-BD59-A6C34878D82A}">
                    <a16:rowId xmlns:a16="http://schemas.microsoft.com/office/drawing/2014/main" val="1699790410"/>
                  </a:ext>
                </a:extLst>
              </a:tr>
              <a:tr h="0">
                <a:tc>
                  <a:txBody>
                    <a:bodyPr/>
                    <a:lstStyle/>
                    <a:p>
                      <a:pPr algn="l" latinLnBrk="0"/>
                      <a:r>
                        <a:rPr lang="en-US" sz="2000" b="0">
                          <a:effectLst/>
                        </a:rPr>
                        <a:t>Qt.AlignmentFlag.AlignJustify</a:t>
                      </a:r>
                      <a:endParaRPr lang="en-US" sz="2000" b="0">
                        <a:effectLst/>
                        <a:latin typeface="Times New Roman" panose="02020603050405020304" pitchFamily="18" charset="0"/>
                        <a:cs typeface="Times New Roman" panose="02020603050405020304" pitchFamily="18" charset="0"/>
                      </a:endParaRPr>
                    </a:p>
                  </a:txBody>
                  <a:tcPr marT="91440" marB="91440" anchor="ctr"/>
                </a:tc>
                <a:tc>
                  <a:txBody>
                    <a:bodyPr/>
                    <a:lstStyle/>
                    <a:p>
                      <a:pPr algn="l" latinLnBrk="0"/>
                      <a:r>
                        <a:rPr lang="en-US" sz="2000" b="0">
                          <a:effectLst/>
                        </a:rPr>
                        <a:t>Căn chuỗi hiển thị điều 2 bên của QLabel</a:t>
                      </a:r>
                      <a:endParaRPr lang="en-US" sz="2000" b="0">
                        <a:effectLst/>
                        <a:latin typeface="Times New Roman" panose="02020603050405020304" pitchFamily="18" charset="0"/>
                        <a:cs typeface="Times New Roman" panose="02020603050405020304" pitchFamily="18" charset="0"/>
                      </a:endParaRPr>
                    </a:p>
                  </a:txBody>
                  <a:tcPr marT="91440" marB="91440" anchor="ctr"/>
                </a:tc>
                <a:extLst>
                  <a:ext uri="{0D108BD9-81ED-4DB2-BD59-A6C34878D82A}">
                    <a16:rowId xmlns:a16="http://schemas.microsoft.com/office/drawing/2014/main" val="2213426354"/>
                  </a:ext>
                </a:extLst>
              </a:tr>
              <a:tr h="0">
                <a:tc>
                  <a:txBody>
                    <a:bodyPr/>
                    <a:lstStyle/>
                    <a:p>
                      <a:pPr algn="l" latinLnBrk="0"/>
                      <a:r>
                        <a:rPr lang="en-US" sz="2000" b="0">
                          <a:effectLst/>
                        </a:rPr>
                        <a:t>Qt.AlignmentFlag.AlignTop</a:t>
                      </a:r>
                      <a:endParaRPr lang="en-US" sz="2000" b="0">
                        <a:effectLst/>
                        <a:latin typeface="Times New Roman" panose="02020603050405020304" pitchFamily="18" charset="0"/>
                        <a:cs typeface="Times New Roman" panose="02020603050405020304" pitchFamily="18" charset="0"/>
                      </a:endParaRPr>
                    </a:p>
                  </a:txBody>
                  <a:tcPr marT="91440" marB="91440" anchor="ctr"/>
                </a:tc>
                <a:tc>
                  <a:txBody>
                    <a:bodyPr/>
                    <a:lstStyle/>
                    <a:p>
                      <a:pPr algn="l" latinLnBrk="0"/>
                      <a:r>
                        <a:rPr lang="en-US" sz="2000" b="0">
                          <a:effectLst/>
                        </a:rPr>
                        <a:t>Căn chuỗi hiển thị nằm ở phía bên trên Top QLabel</a:t>
                      </a:r>
                      <a:endParaRPr lang="en-US" sz="2000" b="0">
                        <a:effectLst/>
                        <a:latin typeface="Times New Roman" panose="02020603050405020304" pitchFamily="18" charset="0"/>
                        <a:cs typeface="Times New Roman" panose="02020603050405020304" pitchFamily="18" charset="0"/>
                      </a:endParaRPr>
                    </a:p>
                  </a:txBody>
                  <a:tcPr marT="91440" marB="91440" anchor="ctr"/>
                </a:tc>
                <a:extLst>
                  <a:ext uri="{0D108BD9-81ED-4DB2-BD59-A6C34878D82A}">
                    <a16:rowId xmlns:a16="http://schemas.microsoft.com/office/drawing/2014/main" val="1701448812"/>
                  </a:ext>
                </a:extLst>
              </a:tr>
              <a:tr h="0">
                <a:tc>
                  <a:txBody>
                    <a:bodyPr/>
                    <a:lstStyle/>
                    <a:p>
                      <a:pPr algn="l" latinLnBrk="0"/>
                      <a:r>
                        <a:rPr lang="en-US" sz="2000" b="0">
                          <a:effectLst/>
                        </a:rPr>
                        <a:t>Qt.AlignmentFlag.AlignBottom</a:t>
                      </a:r>
                      <a:endParaRPr lang="en-US" sz="2000" b="0">
                        <a:effectLst/>
                        <a:latin typeface="Times New Roman" panose="02020603050405020304" pitchFamily="18" charset="0"/>
                        <a:cs typeface="Times New Roman" panose="02020603050405020304" pitchFamily="18" charset="0"/>
                      </a:endParaRPr>
                    </a:p>
                  </a:txBody>
                  <a:tcPr marT="91440" marB="91440" anchor="ctr"/>
                </a:tc>
                <a:tc>
                  <a:txBody>
                    <a:bodyPr/>
                    <a:lstStyle/>
                    <a:p>
                      <a:pPr algn="l" latinLnBrk="0"/>
                      <a:r>
                        <a:rPr lang="vi-VN" sz="2000" b="0">
                          <a:effectLst/>
                        </a:rPr>
                        <a:t>Căn chuỗi hiển thị nằm ở phía bên dưới Bottom QLabel</a:t>
                      </a:r>
                      <a:endParaRPr lang="vi-VN" sz="2000" b="0">
                        <a:effectLst/>
                        <a:latin typeface="Times New Roman" panose="02020603050405020304" pitchFamily="18" charset="0"/>
                        <a:cs typeface="Times New Roman" panose="02020603050405020304" pitchFamily="18" charset="0"/>
                      </a:endParaRPr>
                    </a:p>
                  </a:txBody>
                  <a:tcPr marT="91440" marB="91440" anchor="ctr"/>
                </a:tc>
                <a:extLst>
                  <a:ext uri="{0D108BD9-81ED-4DB2-BD59-A6C34878D82A}">
                    <a16:rowId xmlns:a16="http://schemas.microsoft.com/office/drawing/2014/main" val="2450747030"/>
                  </a:ext>
                </a:extLst>
              </a:tr>
              <a:tr h="0">
                <a:tc>
                  <a:txBody>
                    <a:bodyPr/>
                    <a:lstStyle/>
                    <a:p>
                      <a:pPr algn="l" latinLnBrk="0"/>
                      <a:r>
                        <a:rPr lang="en-US" sz="2000" b="0">
                          <a:effectLst/>
                        </a:rPr>
                        <a:t>Qt.AlignmentFlag.AlignVCenter</a:t>
                      </a:r>
                      <a:endParaRPr lang="en-US" sz="2000" b="0">
                        <a:effectLst/>
                        <a:latin typeface="Times New Roman" panose="02020603050405020304" pitchFamily="18" charset="0"/>
                        <a:cs typeface="Times New Roman" panose="02020603050405020304" pitchFamily="18" charset="0"/>
                      </a:endParaRPr>
                    </a:p>
                  </a:txBody>
                  <a:tcPr marT="91440" marB="91440" anchor="ctr"/>
                </a:tc>
                <a:tc>
                  <a:txBody>
                    <a:bodyPr/>
                    <a:lstStyle/>
                    <a:p>
                      <a:pPr algn="l" latinLnBrk="0"/>
                      <a:r>
                        <a:rPr lang="vi-VN" sz="2000" b="0">
                          <a:effectLst/>
                        </a:rPr>
                        <a:t>Căn chuỗi hiển thị nằm ở giữa QLabel theo phương đứng</a:t>
                      </a:r>
                      <a:endParaRPr lang="vi-VN" sz="2000" b="0">
                        <a:effectLst/>
                        <a:latin typeface="Times New Roman" panose="02020603050405020304" pitchFamily="18" charset="0"/>
                        <a:cs typeface="Times New Roman" panose="02020603050405020304" pitchFamily="18" charset="0"/>
                      </a:endParaRPr>
                    </a:p>
                  </a:txBody>
                  <a:tcPr marT="91440" marB="91440" anchor="ctr"/>
                </a:tc>
                <a:extLst>
                  <a:ext uri="{0D108BD9-81ED-4DB2-BD59-A6C34878D82A}">
                    <a16:rowId xmlns:a16="http://schemas.microsoft.com/office/drawing/2014/main" val="744382089"/>
                  </a:ext>
                </a:extLst>
              </a:tr>
            </a:tbl>
          </a:graphicData>
        </a:graphic>
      </p:graphicFrame>
    </p:spTree>
    <p:extLst>
      <p:ext uri="{BB962C8B-B14F-4D97-AF65-F5344CB8AC3E}">
        <p14:creationId xmlns:p14="http://schemas.microsoft.com/office/powerpoint/2010/main" val="371472719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1285</TotalTime>
  <Words>2282</Words>
  <Application>Microsoft Office PowerPoint</Application>
  <PresentationFormat>Widescreen</PresentationFormat>
  <Paragraphs>502</Paragraphs>
  <Slides>42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Lato</vt:lpstr>
      <vt:lpstr>Times New Roman</vt:lpstr>
      <vt:lpstr>Lato Black</vt:lpstr>
      <vt:lpstr>Merriweather</vt:lpstr>
      <vt:lpstr>Arial</vt:lpstr>
      <vt:lpstr>inherit</vt:lpstr>
      <vt:lpstr>Cambria</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thanhtd</cp:lastModifiedBy>
  <cp:revision>323</cp:revision>
  <dcterms:created xsi:type="dcterms:W3CDTF">2022-12-02T04:21:00Z</dcterms:created>
  <dcterms:modified xsi:type="dcterms:W3CDTF">2024-03-07T17:11:31Z</dcterms:modified>
</cp:coreProperties>
</file>